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7" r:id="rId3"/>
    <p:sldId id="259" r:id="rId4"/>
    <p:sldId id="270" r:id="rId5"/>
    <p:sldId id="260" r:id="rId6"/>
    <p:sldId id="261" r:id="rId7"/>
    <p:sldId id="276" r:id="rId8"/>
    <p:sldId id="277" r:id="rId9"/>
    <p:sldId id="271" r:id="rId10"/>
    <p:sldId id="264" r:id="rId11"/>
    <p:sldId id="278" r:id="rId12"/>
    <p:sldId id="279" r:id="rId13"/>
    <p:sldId id="280" r:id="rId14"/>
    <p:sldId id="273" r:id="rId15"/>
    <p:sldId id="274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0" d="100"/>
          <a:sy n="60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62A67-4AA3-4740-B7AB-E93D7040F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942878-D49A-4409-AC1C-37AC4E1F7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AAF839-2710-4329-A9C2-F09ACBE4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7F66-D04F-4BCC-9443-08D63B102064}" type="datetimeFigureOut">
              <a:rPr lang="es-CO" smtClean="0"/>
              <a:t>25/04/2024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835FD-D9A9-42FD-83FF-5BC1D352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475A3-17D5-4C7A-AF70-B43ED1BC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59-90AF-4BB6-8E5E-897AB740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3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C5A01-439B-4AC3-8857-088BDD486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B9D122-93E5-456F-BF1B-D6857AE43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F7CD71-8F3E-48D0-BBCB-80936B9E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7F66-D04F-4BCC-9443-08D63B102064}" type="datetimeFigureOut">
              <a:rPr lang="es-CO" smtClean="0"/>
              <a:t>25/04/2024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D412E3-4423-4CD0-BABA-23CA3C62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D6B877-628A-4762-8660-3BE1C3C4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59-90AF-4BB6-8E5E-897AB740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184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403987-AAC3-4272-BD5D-018CC1AF0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7B45CA-AAB6-407B-8BD0-AF8B89896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B3B10E-205A-4229-AD9D-7D3F8E163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7F66-D04F-4BCC-9443-08D63B102064}" type="datetimeFigureOut">
              <a:rPr lang="es-CO" smtClean="0"/>
              <a:t>25/04/2024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959B83-BA34-4A2C-A9E5-4C8B3354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901E30-C702-4D71-9FC5-350F1B33C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59-90AF-4BB6-8E5E-897AB740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256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28A4A-9202-4108-87A5-4C2FBE92F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4280E4-86E4-411F-970D-9EEEE74BD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22CAB3-7B5B-44E5-B4CC-EC580974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7F66-D04F-4BCC-9443-08D63B102064}" type="datetimeFigureOut">
              <a:rPr lang="es-CO" smtClean="0"/>
              <a:t>25/04/2024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B8A7F-7BE9-46F3-8394-A778561C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24AB17-7D5A-4187-9418-A177C65D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59-90AF-4BB6-8E5E-897AB740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578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4B1F0-02D0-4E85-9D63-38B58959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784767-67DC-4DA9-B3ED-F94CEC77C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75F7E6-0AE2-4BCE-A1D4-AB530E74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7F66-D04F-4BCC-9443-08D63B102064}" type="datetimeFigureOut">
              <a:rPr lang="es-CO" smtClean="0"/>
              <a:t>25/04/2024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7D72BE-AF2D-444C-A61C-61E7B74DE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CA3016-9B72-4893-88C5-41ABDA86D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59-90AF-4BB6-8E5E-897AB740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931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A0591-3AED-486A-B619-6CF504FB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8F66A8-5E75-4E17-B37F-897A10BD9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88127B-883E-4436-B3A1-D7B8AA335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E6B13B-4E0A-4E0D-B9EA-781372A76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7F66-D04F-4BCC-9443-08D63B102064}" type="datetimeFigureOut">
              <a:rPr lang="es-CO" smtClean="0"/>
              <a:t>25/04/2024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075B2A-F377-4225-B748-37D21C92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0D3651-163B-459D-B0F9-829A9884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59-90AF-4BB6-8E5E-897AB740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857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E26C8-0A3F-42FE-9184-EF69516A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CA0CCF-4703-4CD1-A63C-1E371D986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73C588-07B2-4F16-9862-65A389A1A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1D5643A-C52A-4A9F-AD7E-A1FCC4305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FCF4ABD-EE03-4DF3-95BA-A91A025A8F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136418-7EAD-4438-9D2D-C231D84D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7F66-D04F-4BCC-9443-08D63B102064}" type="datetimeFigureOut">
              <a:rPr lang="es-CO" smtClean="0"/>
              <a:t>25/04/2024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0221CC-6A60-45F7-A793-BE535F64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A95F98-B059-4065-A81B-455D404F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59-90AF-4BB6-8E5E-897AB740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573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4DD2C-0586-4975-8F6B-C63FA873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12F8BC-88BD-41DF-BBDE-5BA266E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7F66-D04F-4BCC-9443-08D63B102064}" type="datetimeFigureOut">
              <a:rPr lang="es-CO" smtClean="0"/>
              <a:t>25/04/2024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86E216D-66C5-4DE1-9174-3D4044C9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653883-46C6-4E07-B4B4-ACB8CE86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59-90AF-4BB6-8E5E-897AB740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576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235168-ADE1-4210-9BF0-6ED1F66A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7F66-D04F-4BCC-9443-08D63B102064}" type="datetimeFigureOut">
              <a:rPr lang="es-CO" smtClean="0"/>
              <a:t>25/04/2024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132EE6-7A16-437C-802E-4EF70440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CBFC8E-41C9-46AC-ADDE-F2C3F29E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59-90AF-4BB6-8E5E-897AB740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980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4DF42-CE84-45D1-BDC8-97E69E97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8CA85F-2852-49CC-8BB9-CF609DB7C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C069C0-0DA5-4D38-82C9-A6C78FBA7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282317-E616-428F-BC53-9B32E6B2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7F66-D04F-4BCC-9443-08D63B102064}" type="datetimeFigureOut">
              <a:rPr lang="es-CO" smtClean="0"/>
              <a:t>25/04/2024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D2357E-4936-4B65-9588-0FFF43429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CB6FB9-1702-455F-8491-514A3D9B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59-90AF-4BB6-8E5E-897AB740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152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4D87D-9A90-40B6-ABC7-6A73FA9A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6E8D52-EF60-4EBF-9A20-1C6399280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8752B9-E440-4E6D-B590-FB59BE76F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16CC0A-64D9-4535-B515-ABFFD83D2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07F66-D04F-4BCC-9443-08D63B102064}" type="datetimeFigureOut">
              <a:rPr lang="es-CO" smtClean="0"/>
              <a:t>25/04/2024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AED2F7-14A5-4BA1-87EE-1676EA5F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8D7406-9055-41AD-833C-0BA255393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D0B59-90AF-4BB6-8E5E-897AB740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0634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33D30F-EC2D-4B74-8CB4-6F152930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ABD2F6-0684-4370-9E22-7DFC0C908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DAFF9B-FB25-4734-BEEA-523DBA3D1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07F66-D04F-4BCC-9443-08D63B102064}" type="datetimeFigureOut">
              <a:rPr lang="es-CO" smtClean="0"/>
              <a:t>25/04/2024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34E865-5681-4049-A214-3C259ED4F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C3750-A190-47C5-B0A2-EEE2BC541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D0B59-90AF-4BB6-8E5E-897AB7403EA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522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forms.office.com/r/myUXs5rSgD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DAE94-15DA-4FF7-81E3-E940A663F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940" y="1353804"/>
            <a:ext cx="9144000" cy="2387600"/>
          </a:xfrm>
        </p:spPr>
        <p:txBody>
          <a:bodyPr>
            <a:normAutofit/>
          </a:bodyPr>
          <a:lstStyle/>
          <a:p>
            <a:r>
              <a:rPr lang="es-CO" sz="4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IV Premio Nacional de </a:t>
            </a:r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  <a:r>
              <a:rPr lang="es-CO" sz="4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br>
              <a:rPr lang="es-CO" sz="4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r>
              <a:rPr lang="es-CO" sz="4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en Dispositivos Médicos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5186807-9FF6-4787-A853-851095946C81}"/>
              </a:ext>
            </a:extLst>
          </p:cNvPr>
          <p:cNvSpPr txBox="1"/>
          <p:nvPr/>
        </p:nvSpPr>
        <p:spPr>
          <a:xfrm>
            <a:off x="4095750" y="564634"/>
            <a:ext cx="6184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s-CO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1ED04CBC-D01E-4A2B-B1B7-83A4A10F2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260" y="1170908"/>
            <a:ext cx="6181880" cy="365792"/>
          </a:xfrm>
          <a:prstGeom prst="rect">
            <a:avLst/>
          </a:prstGeom>
        </p:spPr>
      </p:pic>
      <p:sp>
        <p:nvSpPr>
          <p:cNvPr id="24" name="Freeform 8">
            <a:extLst>
              <a:ext uri="{FF2B5EF4-FFF2-40B4-BE49-F238E27FC236}">
                <a16:creationId xmlns:a16="http://schemas.microsoft.com/office/drawing/2014/main" id="{28E58C2F-43F0-4D4E-96A6-95F1EC6BE67E}"/>
              </a:ext>
            </a:extLst>
          </p:cNvPr>
          <p:cNvSpPr/>
          <p:nvPr/>
        </p:nvSpPr>
        <p:spPr>
          <a:xfrm>
            <a:off x="3150378" y="-196251"/>
            <a:ext cx="5085125" cy="1891101"/>
          </a:xfrm>
          <a:custGeom>
            <a:avLst/>
            <a:gdLst/>
            <a:ahLst/>
            <a:cxnLst/>
            <a:rect l="l" t="t" r="r" b="b"/>
            <a:pathLst>
              <a:path w="5085125" h="1891101">
                <a:moveTo>
                  <a:pt x="0" y="0"/>
                </a:moveTo>
                <a:lnTo>
                  <a:pt x="5085124" y="0"/>
                </a:lnTo>
                <a:lnTo>
                  <a:pt x="5085124" y="1891101"/>
                </a:lnTo>
                <a:lnTo>
                  <a:pt x="0" y="18911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812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96F209D-C8B3-45A4-AFA2-F61D7C5A30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19" t="17692" r="19481" b="11142"/>
          <a:stretch/>
        </p:blipFill>
        <p:spPr>
          <a:xfrm>
            <a:off x="4838700" y="219004"/>
            <a:ext cx="6565900" cy="6419991"/>
          </a:xfrm>
          <a:prstGeom prst="rect">
            <a:avLst/>
          </a:prstGeom>
        </p:spPr>
      </p:pic>
      <p:sp>
        <p:nvSpPr>
          <p:cNvPr id="19" name="Título 18">
            <a:extLst>
              <a:ext uri="{FF2B5EF4-FFF2-40B4-BE49-F238E27FC236}">
                <a16:creationId xmlns:a16="http://schemas.microsoft.com/office/drawing/2014/main" id="{54720A14-DE8D-45EE-A245-27FA9D26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454025"/>
            <a:ext cx="3911600" cy="1325563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Google Forms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3157C402-855D-4169-A217-C0D85D317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90688"/>
            <a:ext cx="4191000" cy="39100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2400" b="1" dirty="0">
                <a:solidFill>
                  <a:schemeClr val="bg1">
                    <a:lumMod val="95000"/>
                  </a:schemeClr>
                </a:solidFill>
              </a:rPr>
              <a:t> link:  </a:t>
            </a: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https://forms.office.com/r/myUXs5rSgD</a:t>
            </a: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cs typeface="Arial" panose="020B0604020202020204" pitchFamily="34" charset="0"/>
              </a:rPr>
              <a:t> </a:t>
            </a:r>
            <a:r>
              <a:rPr lang="es-CO" sz="2400" b="1" dirty="0">
                <a:solidFill>
                  <a:schemeClr val="bg1">
                    <a:lumMod val="95000"/>
                  </a:schemeClr>
                </a:solidFill>
              </a:rPr>
              <a:t>formulario de  inscripción donde se realiza el registro del proyecto</a:t>
            </a:r>
            <a:endParaRPr kumimoji="0" lang="es-CO" altLang="es-CO" sz="24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2400" b="1" dirty="0">
                <a:solidFill>
                  <a:schemeClr val="bg1">
                    <a:lumMod val="95000"/>
                  </a:schemeClr>
                </a:solidFill>
              </a:rPr>
              <a:t>-Encontramos Términos de Referencia</a:t>
            </a:r>
          </a:p>
          <a:p>
            <a:pPr marL="0" indent="0" algn="just">
              <a:buNone/>
            </a:pPr>
            <a:r>
              <a:rPr lang="es-CO" sz="2400" b="1" dirty="0">
                <a:solidFill>
                  <a:schemeClr val="bg1">
                    <a:lumMod val="95000"/>
                  </a:schemeClr>
                </a:solidFill>
              </a:rPr>
              <a:t>-Documentos de inscripción del  proyecto y se carga los documentos necesarios para la postulación </a:t>
            </a:r>
            <a:r>
              <a:rPr lang="es-MX" sz="2400" b="1" i="0" dirty="0">
                <a:solidFill>
                  <a:schemeClr val="bg1">
                    <a:lumMod val="95000"/>
                  </a:schemeClr>
                </a:solidFill>
                <a:effectLst/>
              </a:rPr>
              <a:t>(Modelo Canvas y Descripción del Proyecto)</a:t>
            </a:r>
          </a:p>
          <a:p>
            <a:pPr marL="0" indent="0" algn="just">
              <a:buNone/>
            </a:pPr>
            <a:endParaRPr lang="es-MX" sz="2000" b="0" i="0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endParaRPr lang="es-MX" sz="2000" b="0" i="0" dirty="0">
              <a:solidFill>
                <a:srgbClr val="000000"/>
              </a:solidFill>
              <a:effectLst/>
            </a:endParaRPr>
          </a:p>
          <a:p>
            <a:pPr algn="just"/>
            <a:endParaRPr lang="es-MX" sz="2000" b="0" i="0" dirty="0">
              <a:solidFill>
                <a:srgbClr val="000000"/>
              </a:solidFill>
              <a:effectLst/>
            </a:endParaRPr>
          </a:p>
          <a:p>
            <a:pPr algn="just"/>
            <a:endParaRPr lang="es-CO" sz="2000" dirty="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580750EA-10C4-4371-9F42-8D5C3C21117A}"/>
              </a:ext>
            </a:extLst>
          </p:cNvPr>
          <p:cNvSpPr/>
          <p:nvPr/>
        </p:nvSpPr>
        <p:spPr>
          <a:xfrm>
            <a:off x="0" y="-261258"/>
            <a:ext cx="3234176" cy="1193307"/>
          </a:xfrm>
          <a:custGeom>
            <a:avLst/>
            <a:gdLst/>
            <a:ahLst/>
            <a:cxnLst/>
            <a:rect l="l" t="t" r="r" b="b"/>
            <a:pathLst>
              <a:path w="4549665" h="1691969">
                <a:moveTo>
                  <a:pt x="0" y="0"/>
                </a:moveTo>
                <a:lnTo>
                  <a:pt x="4549665" y="0"/>
                </a:lnTo>
                <a:lnTo>
                  <a:pt x="4549665" y="1691969"/>
                </a:lnTo>
                <a:lnTo>
                  <a:pt x="0" y="16919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4852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707DE0D-3FA5-4532-B02D-241A899C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27" y="2535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latin typeface="+mn-lt"/>
              </a:rPr>
              <a:t>Patrocinadores Académicos </a:t>
            </a:r>
          </a:p>
        </p:txBody>
      </p:sp>
      <p:pic>
        <p:nvPicPr>
          <p:cNvPr id="4101" name="Picture 5" descr="Otra información documentada">
            <a:extLst>
              <a:ext uri="{FF2B5EF4-FFF2-40B4-BE49-F238E27FC236}">
                <a16:creationId xmlns:a16="http://schemas.microsoft.com/office/drawing/2014/main" id="{B262B81C-A65B-404A-849A-1D69716113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76" y="1722178"/>
            <a:ext cx="3781903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6A87A68-B0A0-49FC-9093-6841E6A7167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50"/>
          <a:stretch/>
        </p:blipFill>
        <p:spPr bwMode="auto">
          <a:xfrm>
            <a:off x="612931" y="2850631"/>
            <a:ext cx="3810000" cy="1704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C233D523-A811-4159-B9FA-FAF99AE64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33" y="3212181"/>
            <a:ext cx="2901950" cy="110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Universidad EIA">
            <a:extLst>
              <a:ext uri="{FF2B5EF4-FFF2-40B4-BE49-F238E27FC236}">
                <a16:creationId xmlns:a16="http://schemas.microsoft.com/office/drawing/2014/main" id="{8E3096D4-A438-43BA-8085-951D1D1D0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5" y="27524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Universidad de Antioquia">
            <a:extLst>
              <a:ext uri="{FF2B5EF4-FFF2-40B4-BE49-F238E27FC236}">
                <a16:creationId xmlns:a16="http://schemas.microsoft.com/office/drawing/2014/main" id="{A01ADFEB-F2D0-4421-9810-47FC76BA3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89" y="5233553"/>
            <a:ext cx="3292340" cy="82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Institución Universitaria instituto Tecnológico Metropolitano – ITM – REDTTU">
            <a:extLst>
              <a:ext uri="{FF2B5EF4-FFF2-40B4-BE49-F238E27FC236}">
                <a16:creationId xmlns:a16="http://schemas.microsoft.com/office/drawing/2014/main" id="{5B2D454B-140F-446C-859F-7BD860630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5166588"/>
            <a:ext cx="4724400" cy="7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9">
            <a:extLst>
              <a:ext uri="{FF2B5EF4-FFF2-40B4-BE49-F238E27FC236}">
                <a16:creationId xmlns:a16="http://schemas.microsoft.com/office/drawing/2014/main" id="{89689523-353E-48B1-BC36-104E2BCD2E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1E478FD-5E9C-4F74-8B01-2489B325F5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3486" cy="96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2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FE8CA-E8D9-4EE3-A52C-74DCF87C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45" y="268865"/>
            <a:ext cx="4905639" cy="909197"/>
          </a:xfrm>
        </p:spPr>
        <p:txBody>
          <a:bodyPr>
            <a:normAutofit fontScale="90000"/>
          </a:bodyPr>
          <a:lstStyle/>
          <a:p>
            <a:r>
              <a:rPr lang="es-CO" sz="3600" b="1" dirty="0">
                <a:latin typeface="+mn-lt"/>
              </a:rPr>
              <a:t>Empresas Patrocinadoras</a:t>
            </a:r>
            <a:r>
              <a:rPr lang="es-CO" sz="4000" b="1" dirty="0">
                <a:latin typeface="+mn-lt"/>
              </a:rPr>
              <a:t>: </a:t>
            </a:r>
          </a:p>
        </p:txBody>
      </p:sp>
      <p:pic>
        <p:nvPicPr>
          <p:cNvPr id="5122" name="Picture 2" descr="Baxter Logo PNG Image for Free Download">
            <a:extLst>
              <a:ext uri="{FF2B5EF4-FFF2-40B4-BE49-F238E27FC236}">
                <a16:creationId xmlns:a16="http://schemas.microsoft.com/office/drawing/2014/main" id="{B86ED047-88CD-48C2-90A4-8A9BDAEBD0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46" y="1425723"/>
            <a:ext cx="3397246" cy="75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oston Scientific, HD, logo, png | PNGWing">
            <a:extLst>
              <a:ext uri="{FF2B5EF4-FFF2-40B4-BE49-F238E27FC236}">
                <a16:creationId xmlns:a16="http://schemas.microsoft.com/office/drawing/2014/main" id="{7F75950F-BA23-442A-9330-155AE32E1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85" y="723463"/>
            <a:ext cx="2717796" cy="21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A46BFE3-495E-4ECA-A604-D389528B139C}"/>
              </a:ext>
            </a:extLst>
          </p:cNvPr>
          <p:cNvSpPr txBox="1">
            <a:spLocks/>
          </p:cNvSpPr>
          <p:nvPr/>
        </p:nvSpPr>
        <p:spPr>
          <a:xfrm>
            <a:off x="475939" y="2841655"/>
            <a:ext cx="3594100" cy="665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>
                <a:latin typeface="+mn-lt"/>
              </a:rPr>
              <a:t>Asesoría Jurídica: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3552BC1-B926-4797-BC18-56217CC68192}"/>
              </a:ext>
            </a:extLst>
          </p:cNvPr>
          <p:cNvSpPr txBox="1"/>
          <p:nvPr/>
        </p:nvSpPr>
        <p:spPr>
          <a:xfrm>
            <a:off x="793746" y="4668508"/>
            <a:ext cx="4425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/>
              <a:t>Asuntos Regulatorios:</a:t>
            </a:r>
          </a:p>
        </p:txBody>
      </p:sp>
      <p:pic>
        <p:nvPicPr>
          <p:cNvPr id="5126" name="Picture 6" descr="Gómez-Pinzón fue incluida como firma líder en Medellín - Gómez-Pinzón  Abogados">
            <a:extLst>
              <a:ext uri="{FF2B5EF4-FFF2-40B4-BE49-F238E27FC236}">
                <a16:creationId xmlns:a16="http://schemas.microsoft.com/office/drawing/2014/main" id="{5BFB961B-1089-4727-8EC3-258943628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385" y="2433121"/>
            <a:ext cx="2931407" cy="21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oble Via SAS">
            <a:extLst>
              <a:ext uri="{FF2B5EF4-FFF2-40B4-BE49-F238E27FC236}">
                <a16:creationId xmlns:a16="http://schemas.microsoft.com/office/drawing/2014/main" id="{033B3E83-7ACC-442D-9CFC-F6AE49192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40" y="4581134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2B6E1FE-7B30-4966-878F-B1B0EE26BF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55" y="0"/>
            <a:ext cx="3101888" cy="13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3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09B01A-D282-460F-A2F6-D195C1CA4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905557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s-CO" sz="4400" dirty="0">
                <a:solidFill>
                  <a:schemeClr val="bg1"/>
                </a:solidFill>
              </a:rPr>
              <a:t>Premio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8D2F56-C069-44F7-B8D5-20785311A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1967136"/>
            <a:ext cx="5540375" cy="4213906"/>
          </a:xfrm>
          <a:noFill/>
        </p:spPr>
        <p:txBody>
          <a:bodyPr>
            <a:normAutofit fontScale="70000" lnSpcReduction="20000"/>
          </a:bodyPr>
          <a:lstStyle/>
          <a:p>
            <a:pPr marL="0" marR="30861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s-ES" sz="2600" b="1" dirty="0">
                <a:solidFill>
                  <a:schemeClr val="bg1"/>
                </a:solidFill>
                <a:effectLst/>
                <a:ea typeface="Arial MT"/>
                <a:cs typeface="Arial MT"/>
              </a:rPr>
              <a:t>La</a:t>
            </a:r>
            <a:r>
              <a:rPr lang="es-ES" sz="2600" b="1" spc="-15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dirty="0">
                <a:solidFill>
                  <a:schemeClr val="bg1"/>
                </a:solidFill>
                <a:effectLst/>
                <a:ea typeface="Arial MT"/>
                <a:cs typeface="Arial MT"/>
              </a:rPr>
              <a:t>Cámara</a:t>
            </a:r>
            <a:r>
              <a:rPr lang="es-ES" sz="2600" b="1" spc="-25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dirty="0">
                <a:solidFill>
                  <a:schemeClr val="bg1"/>
                </a:solidFill>
                <a:effectLst/>
                <a:ea typeface="Arial MT"/>
                <a:cs typeface="Arial MT"/>
              </a:rPr>
              <a:t>de</a:t>
            </a:r>
            <a:r>
              <a:rPr lang="es-ES" sz="2600" b="1" spc="-15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dirty="0">
                <a:solidFill>
                  <a:schemeClr val="bg1"/>
                </a:solidFill>
                <a:effectLst/>
                <a:ea typeface="Arial MT"/>
                <a:cs typeface="Arial MT"/>
              </a:rPr>
              <a:t>Dispositivos</a:t>
            </a:r>
            <a:r>
              <a:rPr lang="es-ES" sz="2600" b="1" spc="-15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dirty="0">
                <a:solidFill>
                  <a:schemeClr val="bg1"/>
                </a:solidFill>
                <a:effectLst/>
                <a:ea typeface="Arial MT"/>
                <a:cs typeface="Arial MT"/>
              </a:rPr>
              <a:t>Médicos</a:t>
            </a:r>
            <a:r>
              <a:rPr lang="es-ES" sz="2600" b="1" spc="-25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dirty="0">
                <a:solidFill>
                  <a:schemeClr val="bg1"/>
                </a:solidFill>
                <a:effectLst/>
                <a:ea typeface="Arial MT"/>
                <a:cs typeface="Arial MT"/>
              </a:rPr>
              <a:t>e</a:t>
            </a:r>
            <a:r>
              <a:rPr lang="es-ES" sz="2600" b="1" spc="-15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dirty="0">
                <a:solidFill>
                  <a:schemeClr val="bg1"/>
                </a:solidFill>
                <a:effectLst/>
                <a:ea typeface="Arial MT"/>
                <a:cs typeface="Arial MT"/>
              </a:rPr>
              <a:t>Insumos</a:t>
            </a:r>
            <a:r>
              <a:rPr lang="es-ES" sz="2600" b="1" spc="-15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dirty="0">
                <a:solidFill>
                  <a:schemeClr val="bg1"/>
                </a:solidFill>
                <a:effectLst/>
                <a:ea typeface="Arial MT"/>
                <a:cs typeface="Arial MT"/>
              </a:rPr>
              <a:t>para</a:t>
            </a:r>
            <a:r>
              <a:rPr lang="es-ES" sz="2600" b="1" spc="-15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dirty="0">
                <a:solidFill>
                  <a:schemeClr val="bg1"/>
                </a:solidFill>
                <a:effectLst/>
                <a:ea typeface="Arial MT"/>
                <a:cs typeface="Arial MT"/>
              </a:rPr>
              <a:t>la</a:t>
            </a:r>
            <a:r>
              <a:rPr lang="es-ES" sz="2600" b="1" spc="-25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dirty="0">
                <a:solidFill>
                  <a:schemeClr val="bg1"/>
                </a:solidFill>
                <a:effectLst/>
                <a:ea typeface="Arial MT"/>
                <a:cs typeface="Arial MT"/>
              </a:rPr>
              <a:t>Salud ANDI</a:t>
            </a:r>
            <a:r>
              <a:rPr lang="es-ES" sz="2600" b="1" spc="-25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dirty="0">
                <a:solidFill>
                  <a:schemeClr val="bg1"/>
                </a:solidFill>
                <a:effectLst/>
                <a:ea typeface="Arial MT"/>
                <a:cs typeface="Arial MT"/>
              </a:rPr>
              <a:t>premiará</a:t>
            </a:r>
            <a:r>
              <a:rPr lang="es-ES" sz="2600" b="1" spc="-25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dirty="0">
                <a:solidFill>
                  <a:schemeClr val="bg1"/>
                </a:solidFill>
                <a:effectLst/>
                <a:ea typeface="Arial MT"/>
                <a:cs typeface="Arial MT"/>
              </a:rPr>
              <a:t>a</a:t>
            </a:r>
            <a:r>
              <a:rPr lang="es-ES" sz="2600" b="1" spc="-15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dirty="0">
                <a:solidFill>
                  <a:schemeClr val="bg1"/>
                </a:solidFill>
                <a:effectLst/>
                <a:ea typeface="Arial MT"/>
                <a:cs typeface="Arial MT"/>
              </a:rPr>
              <a:t>los ganadores así:</a:t>
            </a:r>
          </a:p>
          <a:p>
            <a:pPr marL="217170" marR="30861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" sz="2600" b="1" spc="0" dirty="0">
                <a:solidFill>
                  <a:schemeClr val="bg1"/>
                </a:solidFill>
                <a:effectLst/>
                <a:ea typeface="Arial MT"/>
                <a:cs typeface="Arial MT"/>
              </a:rPr>
              <a:t>Visitas</a:t>
            </a:r>
            <a:r>
              <a:rPr lang="es-ES" sz="2600" b="1" spc="-15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spc="0" dirty="0">
                <a:solidFill>
                  <a:schemeClr val="bg1"/>
                </a:solidFill>
                <a:effectLst/>
                <a:ea typeface="Arial MT"/>
                <a:cs typeface="Arial MT"/>
              </a:rPr>
              <a:t>nacionales</a:t>
            </a:r>
            <a:r>
              <a:rPr lang="es-ES" sz="2600" b="1" spc="-10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spc="0" dirty="0">
                <a:solidFill>
                  <a:schemeClr val="bg1"/>
                </a:solidFill>
                <a:effectLst/>
                <a:ea typeface="Arial MT"/>
                <a:cs typeface="Arial MT"/>
              </a:rPr>
              <a:t>y</a:t>
            </a:r>
            <a:r>
              <a:rPr lang="es-ES" sz="2600" b="1" spc="-10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spc="0" dirty="0">
                <a:solidFill>
                  <a:schemeClr val="bg1"/>
                </a:solidFill>
                <a:effectLst/>
                <a:ea typeface="Arial MT"/>
                <a:cs typeface="Arial MT"/>
              </a:rPr>
              <a:t>fuera</a:t>
            </a:r>
            <a:r>
              <a:rPr lang="es-ES" sz="2600" b="1" spc="-10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spc="0" dirty="0">
                <a:solidFill>
                  <a:schemeClr val="bg1"/>
                </a:solidFill>
                <a:effectLst/>
                <a:ea typeface="Arial MT"/>
                <a:cs typeface="Arial MT"/>
              </a:rPr>
              <a:t>del</a:t>
            </a:r>
            <a:r>
              <a:rPr lang="es-ES" sz="2600" b="1" spc="-10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spc="0" dirty="0">
                <a:solidFill>
                  <a:schemeClr val="bg1"/>
                </a:solidFill>
                <a:effectLst/>
                <a:ea typeface="Arial MT"/>
                <a:cs typeface="Arial MT"/>
              </a:rPr>
              <a:t>país</a:t>
            </a:r>
            <a:r>
              <a:rPr lang="es-ES" sz="2600" b="1" spc="-20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spc="0" dirty="0">
                <a:solidFill>
                  <a:schemeClr val="bg1"/>
                </a:solidFill>
                <a:effectLst/>
                <a:ea typeface="Arial MT"/>
                <a:cs typeface="Arial MT"/>
              </a:rPr>
              <a:t>para</a:t>
            </a:r>
            <a:r>
              <a:rPr lang="es-ES" sz="2600" b="1" spc="-25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spc="0" dirty="0">
                <a:solidFill>
                  <a:schemeClr val="bg1"/>
                </a:solidFill>
                <a:effectLst/>
                <a:ea typeface="Arial MT"/>
                <a:cs typeface="Arial MT"/>
              </a:rPr>
              <a:t>presentar</a:t>
            </a:r>
            <a:r>
              <a:rPr lang="es-ES" sz="2600" b="1" spc="-25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spc="0" dirty="0">
                <a:solidFill>
                  <a:schemeClr val="bg1"/>
                </a:solidFill>
                <a:effectLst/>
                <a:ea typeface="Arial MT"/>
                <a:cs typeface="Arial MT"/>
              </a:rPr>
              <a:t>el</a:t>
            </a:r>
            <a:r>
              <a:rPr lang="es-ES" sz="2600" b="1" spc="-10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spc="0" dirty="0">
                <a:solidFill>
                  <a:schemeClr val="bg1"/>
                </a:solidFill>
                <a:effectLst/>
                <a:ea typeface="Arial MT"/>
                <a:cs typeface="Arial MT"/>
              </a:rPr>
              <a:t>proyecto</a:t>
            </a:r>
            <a:r>
              <a:rPr lang="es-ES" sz="2600" b="1" spc="-5" dirty="0">
                <a:solidFill>
                  <a:schemeClr val="bg1"/>
                </a:solidFill>
                <a:effectLst/>
                <a:ea typeface="Arial MT"/>
                <a:cs typeface="Arial MT"/>
              </a:rPr>
              <a:t> </a:t>
            </a:r>
            <a:r>
              <a:rPr lang="es-ES" sz="2600" b="1" spc="-10" dirty="0">
                <a:solidFill>
                  <a:schemeClr val="bg1"/>
                </a:solidFill>
                <a:effectLst/>
                <a:ea typeface="Arial MT"/>
                <a:cs typeface="Arial MT"/>
              </a:rPr>
              <a:t>innovador a nuestros patrocinadores </a:t>
            </a:r>
            <a:endParaRPr lang="es-CO" sz="2600" b="1" spc="0" dirty="0">
              <a:solidFill>
                <a:schemeClr val="bg1"/>
              </a:solidFill>
              <a:effectLst/>
              <a:ea typeface="Arial MT"/>
              <a:cs typeface="Arial MT"/>
            </a:endParaRPr>
          </a:p>
          <a:p>
            <a:pPr marL="217170" marR="30861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600" b="1" dirty="0">
                <a:solidFill>
                  <a:schemeClr val="bg1"/>
                </a:solidFill>
                <a:effectLst/>
                <a:ea typeface="Arial MT"/>
                <a:cs typeface="Arial MT"/>
              </a:rPr>
              <a:t>Asesoría Jurídica en patentes y derechos de propiedad </a:t>
            </a:r>
          </a:p>
          <a:p>
            <a:pPr marL="217170" marR="30861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600" b="1" dirty="0">
                <a:solidFill>
                  <a:schemeClr val="bg1"/>
                </a:solidFill>
                <a:effectLst/>
                <a:ea typeface="Arial MT"/>
                <a:cs typeface="Arial MT"/>
              </a:rPr>
              <a:t>Asesoría Regulatoria en trámite de registros sanitarios </a:t>
            </a:r>
          </a:p>
          <a:p>
            <a:pPr marL="217170" marR="30861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O" sz="2600" b="1" dirty="0">
                <a:solidFill>
                  <a:schemeClr val="bg1"/>
                </a:solidFill>
                <a:ea typeface="Arial MT"/>
                <a:cs typeface="Arial MT"/>
              </a:rPr>
              <a:t>Curso de capacitación Universidad Central </a:t>
            </a:r>
          </a:p>
          <a:p>
            <a:pPr marL="217170" marR="30861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600" b="1" dirty="0">
                <a:solidFill>
                  <a:schemeClr val="bg1"/>
                </a:solidFill>
              </a:rPr>
              <a:t>Reconocimiento y </a:t>
            </a:r>
            <a:r>
              <a:rPr lang="en-US" sz="2600" b="1" dirty="0" err="1">
                <a:solidFill>
                  <a:schemeClr val="bg1"/>
                </a:solidFill>
              </a:rPr>
              <a:t>visibilidad</a:t>
            </a:r>
            <a:r>
              <a:rPr lang="en-US" sz="2600" b="1" dirty="0">
                <a:solidFill>
                  <a:schemeClr val="bg1"/>
                </a:solidFill>
              </a:rPr>
              <a:t> </a:t>
            </a:r>
            <a:r>
              <a:rPr lang="en-US" sz="2600" b="1" dirty="0" err="1">
                <a:solidFill>
                  <a:schemeClr val="bg1"/>
                </a:solidFill>
              </a:rPr>
              <a:t>nacional</a:t>
            </a:r>
            <a:r>
              <a:rPr lang="en-US" sz="2600" b="1" dirty="0">
                <a:solidFill>
                  <a:schemeClr val="bg1"/>
                </a:solidFill>
              </a:rPr>
              <a:t> e internacional (Free Press, Foro de la Salud, Revitas, ANDI)</a:t>
            </a:r>
          </a:p>
          <a:p>
            <a:pPr marL="217170" marR="30861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s-CO" sz="1800" dirty="0">
              <a:effectLst/>
              <a:latin typeface="Arial MT"/>
              <a:ea typeface="Arial MT"/>
              <a:cs typeface="Arial MT"/>
            </a:endParaRPr>
          </a:p>
          <a:p>
            <a:pPr marL="217170" marR="30861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s-CO" sz="1800" dirty="0">
              <a:effectLst/>
              <a:latin typeface="Arial MT"/>
              <a:ea typeface="Arial MT"/>
              <a:cs typeface="Arial MT"/>
            </a:endParaRPr>
          </a:p>
          <a:p>
            <a:endParaRPr lang="es-CO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96CF3ABC-B415-4576-B0F6-168D6246A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0831" y="1967136"/>
            <a:ext cx="4615544" cy="4213905"/>
          </a:xfrm>
          <a:noFill/>
        </p:spPr>
        <p:txBody>
          <a:bodyPr>
            <a:noAutofit/>
          </a:bodyPr>
          <a:lstStyle/>
          <a:p>
            <a:pPr algn="just"/>
            <a:r>
              <a:rPr lang="es-CO" sz="2000" b="1" dirty="0">
                <a:solidFill>
                  <a:schemeClr val="bg1"/>
                </a:solidFill>
              </a:rPr>
              <a:t>La Cámara de Dispositivos Médicos e Insumos para la Salud de la ANDI- Asumirá los gastos de desplazamiento a los tres finalistas (Tiquetes y Hotel)</a:t>
            </a:r>
          </a:p>
          <a:p>
            <a:pPr algn="just"/>
            <a:r>
              <a:rPr lang="es-CO" sz="2000" b="1" dirty="0">
                <a:solidFill>
                  <a:schemeClr val="bg1"/>
                </a:solidFill>
              </a:rPr>
              <a:t>PD: La información de los puestos se realizará en la premiación Foro de la Salud.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D2A0A18D-550A-4152-9D00-79ABB4C15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7009" y="905557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s-CO" sz="4400" dirty="0">
                <a:solidFill>
                  <a:schemeClr val="bg1"/>
                </a:solidFill>
              </a:rPr>
              <a:t>Premiación 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82787B2C-AACC-4664-9E18-3DA531239218}"/>
              </a:ext>
            </a:extLst>
          </p:cNvPr>
          <p:cNvSpPr/>
          <p:nvPr/>
        </p:nvSpPr>
        <p:spPr>
          <a:xfrm>
            <a:off x="144806" y="0"/>
            <a:ext cx="3169894" cy="1110343"/>
          </a:xfrm>
          <a:custGeom>
            <a:avLst/>
            <a:gdLst/>
            <a:ahLst/>
            <a:cxnLst/>
            <a:rect l="l" t="t" r="r" b="b"/>
            <a:pathLst>
              <a:path w="4549665" h="1691969">
                <a:moveTo>
                  <a:pt x="0" y="0"/>
                </a:moveTo>
                <a:lnTo>
                  <a:pt x="4549665" y="0"/>
                </a:lnTo>
                <a:lnTo>
                  <a:pt x="4549665" y="1691969"/>
                </a:lnTo>
                <a:lnTo>
                  <a:pt x="0" y="1691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4765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9CC439-99AE-263D-F306-1564122A4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091" y="2031999"/>
            <a:ext cx="4152900" cy="335642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>
                <a:solidFill>
                  <a:schemeClr val="bg1"/>
                </a:solidFill>
                <a:effectLst/>
                <a:ea typeface="Arial MT"/>
                <a:cs typeface="Arial MT"/>
              </a:rPr>
              <a:t>La premiación se realizará en el marco del Foro de la Salud realizado por la ANDI que se celebrará del 12 al 14 de junio en Cartagena - Colombia. Los finalistas serán informados previamente para su asistencia a la premiación</a:t>
            </a:r>
            <a:r>
              <a:rPr lang="es-ES" sz="2400" dirty="0">
                <a:effectLst/>
                <a:ea typeface="Arial MT"/>
                <a:cs typeface="Arial MT"/>
              </a:rPr>
              <a:t>.</a:t>
            </a:r>
            <a:endParaRPr lang="es-CO" sz="2400" dirty="0">
              <a:effectLst/>
              <a:ea typeface="Arial MT"/>
              <a:cs typeface="Arial MT"/>
            </a:endParaRPr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endParaRPr lang="es-MX" sz="2400" dirty="0"/>
          </a:p>
          <a:p>
            <a:pPr marL="0" indent="0" algn="just">
              <a:buNone/>
            </a:pPr>
            <a:endParaRPr lang="es-CO" sz="2400" dirty="0"/>
          </a:p>
        </p:txBody>
      </p:sp>
      <p:pic>
        <p:nvPicPr>
          <p:cNvPr id="6148" name="Picture 4" descr="La Fundación Valle del Lili gana premio nacional a la innovación en dispositivos  médicos">
            <a:extLst>
              <a:ext uri="{FF2B5EF4-FFF2-40B4-BE49-F238E27FC236}">
                <a16:creationId xmlns:a16="http://schemas.microsoft.com/office/drawing/2014/main" id="{A4F64497-92E6-4F80-A174-EDA55520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71" y="849085"/>
            <a:ext cx="7032641" cy="491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794EBACF-6256-455D-BC03-DEDA4699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2" y="978693"/>
            <a:ext cx="3932237" cy="719138"/>
          </a:xfrm>
        </p:spPr>
        <p:txBody>
          <a:bodyPr>
            <a:normAutofit/>
          </a:bodyPr>
          <a:lstStyle/>
          <a:p>
            <a:pPr algn="ctr"/>
            <a:r>
              <a:rPr lang="es-CO" sz="4400" dirty="0">
                <a:solidFill>
                  <a:schemeClr val="bg1"/>
                </a:solidFill>
                <a:latin typeface="+mn-lt"/>
              </a:rPr>
              <a:t>PREMIACIÓN 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5E71E40-89B5-4A55-ADF9-1AB5A1470D18}"/>
              </a:ext>
            </a:extLst>
          </p:cNvPr>
          <p:cNvSpPr/>
          <p:nvPr/>
        </p:nvSpPr>
        <p:spPr>
          <a:xfrm>
            <a:off x="0" y="-176513"/>
            <a:ext cx="2785060" cy="1025598"/>
          </a:xfrm>
          <a:custGeom>
            <a:avLst/>
            <a:gdLst/>
            <a:ahLst/>
            <a:cxnLst/>
            <a:rect l="l" t="t" r="r" b="b"/>
            <a:pathLst>
              <a:path w="4549665" h="1691969">
                <a:moveTo>
                  <a:pt x="0" y="0"/>
                </a:moveTo>
                <a:lnTo>
                  <a:pt x="4549665" y="0"/>
                </a:lnTo>
                <a:lnTo>
                  <a:pt x="4549665" y="1691969"/>
                </a:lnTo>
                <a:lnTo>
                  <a:pt x="0" y="16919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889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F9CC439-99AE-263D-F306-1564122A4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974850"/>
            <a:ext cx="5257800" cy="2908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400" dirty="0">
              <a:solidFill>
                <a:schemeClr val="bg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MX" sz="2400" dirty="0">
                <a:solidFill>
                  <a:schemeClr val="bg1"/>
                </a:solidFill>
              </a:rPr>
              <a:t>Free press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400" dirty="0">
                <a:solidFill>
                  <a:schemeClr val="bg1"/>
                </a:solidFill>
              </a:rPr>
              <a:t>Visibilidad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2400" dirty="0">
                <a:solidFill>
                  <a:schemeClr val="bg1"/>
                </a:solidFill>
              </a:rPr>
              <a:t>los patrocinadores tienen 1 año para la visita y la entrega del premio 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E1396A0-E592-5442-30F6-A84D4DF0E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+mn-lt"/>
              </a:rPr>
              <a:t>Eventos pos-premiación 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1543CF4-EBA7-49DB-A205-644589106FC9}"/>
              </a:ext>
            </a:extLst>
          </p:cNvPr>
          <p:cNvGrpSpPr>
            <a:grpSpLocks noChangeAspect="1"/>
          </p:cNvGrpSpPr>
          <p:nvPr/>
        </p:nvGrpSpPr>
        <p:grpSpPr>
          <a:xfrm>
            <a:off x="6991570" y="1690688"/>
            <a:ext cx="3946653" cy="3946638"/>
            <a:chOff x="0" y="0"/>
            <a:chExt cx="6350025" cy="63500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F35C105-2DE0-4C74-B058-7B79997C360E}"/>
                </a:ext>
              </a:extLst>
            </p:cNvPr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/>
              <a:stretch>
                <a:fillRect l="-24906" r="-24906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157F2CA1-3AF5-4A8D-A3C1-A7AC59D09264}"/>
              </a:ext>
            </a:extLst>
          </p:cNvPr>
          <p:cNvSpPr/>
          <p:nvPr/>
        </p:nvSpPr>
        <p:spPr>
          <a:xfrm>
            <a:off x="0" y="-297657"/>
            <a:ext cx="3307161" cy="1325563"/>
          </a:xfrm>
          <a:custGeom>
            <a:avLst/>
            <a:gdLst/>
            <a:ahLst/>
            <a:cxnLst/>
            <a:rect l="l" t="t" r="r" b="b"/>
            <a:pathLst>
              <a:path w="4549665" h="1691969">
                <a:moveTo>
                  <a:pt x="0" y="0"/>
                </a:moveTo>
                <a:lnTo>
                  <a:pt x="4549665" y="0"/>
                </a:lnTo>
                <a:lnTo>
                  <a:pt x="4549665" y="1691969"/>
                </a:lnTo>
                <a:lnTo>
                  <a:pt x="0" y="16919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712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2D1E7-7FF9-436A-A71B-BA727FB9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548" y="2246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OBJETIVOS </a:t>
            </a:r>
            <a:br>
              <a:rPr lang="es-CO" sz="4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endParaRPr lang="es-CO" sz="40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BEC596-E44C-4052-AB5D-D969F416A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1636" y="1870917"/>
            <a:ext cx="5157787" cy="36845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b="0" i="0" dirty="0">
                <a:solidFill>
                  <a:schemeClr val="bg1">
                    <a:lumMod val="95000"/>
                  </a:schemeClr>
                </a:solidFill>
                <a:effectLst/>
              </a:rPr>
              <a:t>Esta iniciativa tiene como objetivo promover y apoyar la innovación en tecnología en salud. Busca impulsar la invención, la creatividad y el espíritu emprendedor a través del diseño de dispositivos médicos que proporcionen soluciones en tecnología médica, generando valor tanto para el sistema de salud como para los pacientes.</a:t>
            </a:r>
            <a:endParaRPr lang="es-CO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s-CO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5F44397-0DE5-4BE5-B6F7-2D386B528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32579" y="1184571"/>
            <a:ext cx="4928989" cy="36845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</a:rPr>
              <a:t>Impulsar a los creativos de dispositivos médicos a promover la industrialización y comercialización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</a:rPr>
              <a:t>del dispositivo desarrollado.</a:t>
            </a:r>
          </a:p>
          <a:p>
            <a:pPr algn="just"/>
            <a:r>
              <a:rPr lang="en-US" sz="2400" b="0" i="0" u="none" strike="noStrike" dirty="0">
                <a:solidFill>
                  <a:schemeClr val="bg1">
                    <a:lumMod val="95000"/>
                  </a:schemeClr>
                </a:solidFill>
                <a:effectLst/>
              </a:rPr>
              <a:t>Evidenciar el potencial de innovación y capacidad de desarrollo de los  dispositivos medicos.</a:t>
            </a:r>
            <a:endParaRPr lang="es-CO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F067DF72-8FED-4669-81B7-CDA5F433D263}"/>
              </a:ext>
            </a:extLst>
          </p:cNvPr>
          <p:cNvSpPr/>
          <p:nvPr/>
        </p:nvSpPr>
        <p:spPr>
          <a:xfrm>
            <a:off x="0" y="-138821"/>
            <a:ext cx="3543300" cy="1477764"/>
          </a:xfrm>
          <a:custGeom>
            <a:avLst/>
            <a:gdLst/>
            <a:ahLst/>
            <a:cxnLst/>
            <a:rect l="l" t="t" r="r" b="b"/>
            <a:pathLst>
              <a:path w="5085125" h="1891101">
                <a:moveTo>
                  <a:pt x="0" y="0"/>
                </a:moveTo>
                <a:lnTo>
                  <a:pt x="5085124" y="0"/>
                </a:lnTo>
                <a:lnTo>
                  <a:pt x="5085124" y="1891101"/>
                </a:lnTo>
                <a:lnTo>
                  <a:pt x="0" y="1891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891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DD0AB00-1723-4841-B319-820ABBD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2324099"/>
            <a:ext cx="5041900" cy="1499507"/>
          </a:xfrm>
        </p:spPr>
        <p:txBody>
          <a:bodyPr>
            <a:norm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+mn-lt"/>
              </a:rPr>
              <a:t>Quienes pueden        participar? 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F4467B4-46C6-4FF5-B2B3-838D3D081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5893" y="930202"/>
            <a:ext cx="6083300" cy="450215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u="sng" dirty="0">
                <a:solidFill>
                  <a:schemeClr val="bg1">
                    <a:lumMod val="95000"/>
                  </a:schemeClr>
                </a:solidFill>
              </a:rPr>
              <a:t>Actores del conocimiento: </a:t>
            </a:r>
            <a:r>
              <a:rPr lang="es-CO" sz="2400" b="1" dirty="0">
                <a:solidFill>
                  <a:schemeClr val="bg1">
                    <a:lumMod val="95000"/>
                  </a:schemeClr>
                </a:solidFill>
              </a:rPr>
              <a:t>Centro de investigación, Institutos de Investigación y universidades.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b="1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u="sng" dirty="0">
                <a:solidFill>
                  <a:schemeClr val="bg1">
                    <a:lumMod val="95000"/>
                  </a:schemeClr>
                </a:solidFill>
              </a:rPr>
              <a:t>Emprendedores</a:t>
            </a:r>
            <a:r>
              <a:rPr lang="es-CO" sz="2400" b="1" dirty="0">
                <a:solidFill>
                  <a:schemeClr val="bg1">
                    <a:lumMod val="95000"/>
                  </a:schemeClr>
                </a:solidFill>
              </a:rPr>
              <a:t>: Estudiante, profesional o investigador de forma individual o en grupo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b="1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b="1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400" b="1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u="sng" dirty="0">
                <a:solidFill>
                  <a:schemeClr val="bg1">
                    <a:lumMod val="95000"/>
                  </a:schemeClr>
                </a:solidFill>
              </a:rPr>
              <a:t>Empresas: Afiliadas y no afiliadas a la ANDI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chemeClr val="bg1">
                    <a:lumMod val="95000"/>
                  </a:schemeClr>
                </a:solidFill>
              </a:rPr>
              <a:t>Instituciones Prestadoras de salud: Laboratorios, Clínicas, hospitales o consultorios.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0B5B34F0-4B90-474D-AA77-3BC55B0B483C}"/>
              </a:ext>
            </a:extLst>
          </p:cNvPr>
          <p:cNvSpPr/>
          <p:nvPr/>
        </p:nvSpPr>
        <p:spPr>
          <a:xfrm>
            <a:off x="-106725" y="-138792"/>
            <a:ext cx="4646068" cy="1499506"/>
          </a:xfrm>
          <a:custGeom>
            <a:avLst/>
            <a:gdLst/>
            <a:ahLst/>
            <a:cxnLst/>
            <a:rect l="l" t="t" r="r" b="b"/>
            <a:pathLst>
              <a:path w="5085125" h="1891101">
                <a:moveTo>
                  <a:pt x="0" y="0"/>
                </a:moveTo>
                <a:lnTo>
                  <a:pt x="5085124" y="0"/>
                </a:lnTo>
                <a:lnTo>
                  <a:pt x="5085124" y="1891101"/>
                </a:lnTo>
                <a:lnTo>
                  <a:pt x="0" y="1891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055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8DD0AB00-1723-4841-B319-820ABBD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725" y="2294619"/>
            <a:ext cx="5041900" cy="2045606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900" b="1" dirty="0">
                <a:solidFill>
                  <a:schemeClr val="bg1"/>
                </a:solidFill>
                <a:latin typeface="+mn-lt"/>
              </a:rPr>
              <a:t>Requisitos para postularse</a:t>
            </a:r>
            <a:br>
              <a:rPr lang="es-CO" sz="4800" b="1" dirty="0">
                <a:solidFill>
                  <a:schemeClr val="bg1"/>
                </a:solidFill>
                <a:latin typeface="+mn-lt"/>
              </a:rPr>
            </a:br>
            <a:r>
              <a:rPr lang="es-CO" sz="48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DF4467B4-46C6-4FF5-B2B3-838D3D081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0200" y="2089150"/>
            <a:ext cx="6083300" cy="4502150"/>
          </a:xfrm>
        </p:spPr>
        <p:txBody>
          <a:bodyPr>
            <a:normAutofit/>
          </a:bodyPr>
          <a:lstStyle/>
          <a:p>
            <a:r>
              <a:rPr lang="es-CO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s-MX" sz="2000" b="1" dirty="0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0B5B34F0-4B90-474D-AA77-3BC55B0B483C}"/>
              </a:ext>
            </a:extLst>
          </p:cNvPr>
          <p:cNvSpPr/>
          <p:nvPr/>
        </p:nvSpPr>
        <p:spPr>
          <a:xfrm>
            <a:off x="-106725" y="0"/>
            <a:ext cx="4287473" cy="1286606"/>
          </a:xfrm>
          <a:custGeom>
            <a:avLst/>
            <a:gdLst/>
            <a:ahLst/>
            <a:cxnLst/>
            <a:rect l="l" t="t" r="r" b="b"/>
            <a:pathLst>
              <a:path w="5085125" h="1891101">
                <a:moveTo>
                  <a:pt x="0" y="0"/>
                </a:moveTo>
                <a:lnTo>
                  <a:pt x="5085124" y="0"/>
                </a:lnTo>
                <a:lnTo>
                  <a:pt x="5085124" y="1891101"/>
                </a:lnTo>
                <a:lnTo>
                  <a:pt x="0" y="1891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16E672D-AFF3-4516-A93D-36F5502CCACB}"/>
              </a:ext>
            </a:extLst>
          </p:cNvPr>
          <p:cNvSpPr/>
          <p:nvPr/>
        </p:nvSpPr>
        <p:spPr>
          <a:xfrm>
            <a:off x="4554174" y="1147814"/>
            <a:ext cx="825500" cy="615899"/>
          </a:xfrm>
          <a:prstGeom prst="rect">
            <a:avLst/>
          </a:prstGeom>
          <a:gradFill flip="none" rotWithShape="1">
            <a:gsLst>
              <a:gs pos="0">
                <a:srgbClr val="2D508F">
                  <a:shade val="30000"/>
                  <a:satMod val="115000"/>
                </a:srgbClr>
              </a:gs>
              <a:gs pos="50000">
                <a:srgbClr val="2D508F">
                  <a:shade val="67500"/>
                  <a:satMod val="115000"/>
                </a:srgbClr>
              </a:gs>
              <a:gs pos="100000">
                <a:srgbClr val="2D508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01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7EEB05C-0A8F-4E04-97F4-A1C2DFEF336A}"/>
              </a:ext>
            </a:extLst>
          </p:cNvPr>
          <p:cNvSpPr txBox="1"/>
          <p:nvPr/>
        </p:nvSpPr>
        <p:spPr>
          <a:xfrm>
            <a:off x="5753100" y="1082370"/>
            <a:ext cx="6146800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Los productos presentados deben estar en estado de desarrollo de la tecnología TRL 5 evidenciable.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39DD556-2497-4561-ABE9-27709BABC5A0}"/>
              </a:ext>
            </a:extLst>
          </p:cNvPr>
          <p:cNvSpPr/>
          <p:nvPr/>
        </p:nvSpPr>
        <p:spPr>
          <a:xfrm>
            <a:off x="4554174" y="2303416"/>
            <a:ext cx="833075" cy="645521"/>
          </a:xfrm>
          <a:prstGeom prst="rect">
            <a:avLst/>
          </a:prstGeom>
          <a:gradFill flip="none" rotWithShape="1">
            <a:gsLst>
              <a:gs pos="0">
                <a:srgbClr val="2D508F">
                  <a:shade val="30000"/>
                  <a:satMod val="115000"/>
                </a:srgbClr>
              </a:gs>
              <a:gs pos="50000">
                <a:srgbClr val="2D508F">
                  <a:shade val="67500"/>
                  <a:satMod val="115000"/>
                </a:srgbClr>
              </a:gs>
              <a:gs pos="100000">
                <a:srgbClr val="2D508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02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26DF544-EB93-4621-B45D-7E0FA2FE57B5}"/>
              </a:ext>
            </a:extLst>
          </p:cNvPr>
          <p:cNvSpPr txBox="1"/>
          <p:nvPr/>
        </p:nvSpPr>
        <p:spPr>
          <a:xfrm>
            <a:off x="5754325" y="2021798"/>
            <a:ext cx="6146800" cy="1108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Los proyectos presentados deben mejorar la condición del cuidado de la salud de las personas al agregar valor a la prestación del servicio.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F272B30-1FB9-432C-B3AA-9D2E50760463}"/>
              </a:ext>
            </a:extLst>
          </p:cNvPr>
          <p:cNvSpPr txBox="1"/>
          <p:nvPr/>
        </p:nvSpPr>
        <p:spPr>
          <a:xfrm>
            <a:off x="5747974" y="3277479"/>
            <a:ext cx="6146800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Los diseños deben ser originales y desarrollados por los autores de los mismos, sin vulnerar  los derechos de autor de terceros.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DFC4808-0907-4AD9-B869-DD26FD3639E6}"/>
              </a:ext>
            </a:extLst>
          </p:cNvPr>
          <p:cNvSpPr txBox="1"/>
          <p:nvPr/>
        </p:nvSpPr>
        <p:spPr>
          <a:xfrm>
            <a:off x="5747974" y="4660116"/>
            <a:ext cx="6146800" cy="1458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59"/>
              </a:lnSpc>
              <a:spcBef>
                <a:spcPct val="0"/>
              </a:spcBef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Se deben referenciar los medios de financiación utilizados para el desarrollo inicial.  No aplican productos que hayan sido o estén siendo comercializados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EC89651-737E-46AA-8544-C72DECBC641B}"/>
              </a:ext>
            </a:extLst>
          </p:cNvPr>
          <p:cNvSpPr/>
          <p:nvPr/>
        </p:nvSpPr>
        <p:spPr>
          <a:xfrm>
            <a:off x="4554174" y="3429000"/>
            <a:ext cx="833075" cy="645521"/>
          </a:xfrm>
          <a:prstGeom prst="rect">
            <a:avLst/>
          </a:prstGeom>
          <a:gradFill flip="none" rotWithShape="1">
            <a:gsLst>
              <a:gs pos="0">
                <a:srgbClr val="2D508F">
                  <a:shade val="30000"/>
                  <a:satMod val="115000"/>
                </a:srgbClr>
              </a:gs>
              <a:gs pos="50000">
                <a:srgbClr val="2D508F">
                  <a:shade val="67500"/>
                  <a:satMod val="115000"/>
                </a:srgbClr>
              </a:gs>
              <a:gs pos="100000">
                <a:srgbClr val="2D508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03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504AE1C-2A06-4FA5-8B23-10E971211012}"/>
              </a:ext>
            </a:extLst>
          </p:cNvPr>
          <p:cNvSpPr/>
          <p:nvPr/>
        </p:nvSpPr>
        <p:spPr>
          <a:xfrm>
            <a:off x="4577125" y="4820288"/>
            <a:ext cx="833075" cy="645521"/>
          </a:xfrm>
          <a:prstGeom prst="rect">
            <a:avLst/>
          </a:prstGeom>
          <a:gradFill flip="none" rotWithShape="1">
            <a:gsLst>
              <a:gs pos="0">
                <a:srgbClr val="2D508F">
                  <a:shade val="30000"/>
                  <a:satMod val="115000"/>
                </a:srgbClr>
              </a:gs>
              <a:gs pos="50000">
                <a:srgbClr val="2D508F">
                  <a:shade val="67500"/>
                  <a:satMod val="115000"/>
                </a:srgbClr>
              </a:gs>
              <a:gs pos="100000">
                <a:srgbClr val="2D508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467060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670F5-4E09-4A29-8D1A-BA23A0CE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7595"/>
            <a:ext cx="10515600" cy="1325563"/>
          </a:xfrm>
        </p:spPr>
        <p:txBody>
          <a:bodyPr/>
          <a:lstStyle/>
          <a:p>
            <a:pPr algn="ctr"/>
            <a:r>
              <a:rPr lang="es-CO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Jurados</a:t>
            </a:r>
            <a:r>
              <a:rPr lang="es-CO" b="1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814C78-5FA7-49D5-8553-26DEECA88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6241" y="2067441"/>
            <a:ext cx="5355773" cy="4592168"/>
          </a:xfrm>
        </p:spPr>
        <p:txBody>
          <a:bodyPr/>
          <a:lstStyle/>
          <a:p>
            <a:pPr marL="0" indent="0" algn="just">
              <a:buNone/>
            </a:pPr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effectLst/>
                <a:ea typeface="Arial MT"/>
                <a:cs typeface="Arial MT"/>
              </a:rPr>
              <a:t>Los</a:t>
            </a:r>
            <a:r>
              <a:rPr lang="es-ES" sz="2400" b="1" spc="-85" dirty="0">
                <a:solidFill>
                  <a:schemeClr val="bg1">
                    <a:lumMod val="95000"/>
                  </a:schemeClr>
                </a:solidFill>
                <a:effectLst/>
                <a:ea typeface="Arial MT"/>
                <a:cs typeface="Arial MT"/>
              </a:rPr>
              <a:t> </a:t>
            </a:r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effectLst/>
                <a:ea typeface="Arial MT"/>
                <a:cs typeface="Arial MT"/>
              </a:rPr>
              <a:t>organizadores</a:t>
            </a:r>
            <a:r>
              <a:rPr lang="es-ES" sz="2400" b="1" spc="-85" dirty="0">
                <a:solidFill>
                  <a:schemeClr val="bg1">
                    <a:lumMod val="95000"/>
                  </a:schemeClr>
                </a:solidFill>
                <a:effectLst/>
                <a:ea typeface="Arial MT"/>
                <a:cs typeface="Arial MT"/>
              </a:rPr>
              <a:t> </a:t>
            </a:r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effectLst/>
                <a:ea typeface="Arial MT"/>
                <a:cs typeface="Arial MT"/>
              </a:rPr>
              <a:t>elegirán</a:t>
            </a:r>
            <a:r>
              <a:rPr lang="es-ES" sz="2400" b="1" spc="-80" dirty="0">
                <a:solidFill>
                  <a:schemeClr val="bg1">
                    <a:lumMod val="95000"/>
                  </a:schemeClr>
                </a:solidFill>
                <a:effectLst/>
                <a:ea typeface="Arial MT"/>
                <a:cs typeface="Arial MT"/>
              </a:rPr>
              <a:t> </a:t>
            </a:r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effectLst/>
                <a:ea typeface="Arial MT"/>
                <a:cs typeface="Arial MT"/>
              </a:rPr>
              <a:t>un</a:t>
            </a:r>
            <a:r>
              <a:rPr lang="es-ES" sz="2400" b="1" spc="-85" dirty="0">
                <a:solidFill>
                  <a:schemeClr val="bg1">
                    <a:lumMod val="95000"/>
                  </a:schemeClr>
                </a:solidFill>
                <a:effectLst/>
                <a:ea typeface="Arial MT"/>
                <a:cs typeface="Arial MT"/>
              </a:rPr>
              <a:t> </a:t>
            </a:r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effectLst/>
                <a:ea typeface="Arial MT"/>
                <a:cs typeface="Arial MT"/>
              </a:rPr>
              <a:t>número</a:t>
            </a:r>
            <a:r>
              <a:rPr lang="es-ES" sz="2400" b="1" spc="-85" dirty="0">
                <a:solidFill>
                  <a:schemeClr val="bg1">
                    <a:lumMod val="95000"/>
                  </a:schemeClr>
                </a:solidFill>
                <a:effectLst/>
                <a:ea typeface="Arial MT"/>
                <a:cs typeface="Arial MT"/>
              </a:rPr>
              <a:t> </a:t>
            </a:r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effectLst/>
                <a:ea typeface="Arial MT"/>
                <a:cs typeface="Arial MT"/>
              </a:rPr>
              <a:t>impar</a:t>
            </a:r>
            <a:r>
              <a:rPr lang="es-ES" sz="2400" b="1" spc="-85" dirty="0">
                <a:solidFill>
                  <a:schemeClr val="bg1">
                    <a:lumMod val="95000"/>
                  </a:schemeClr>
                </a:solidFill>
                <a:effectLst/>
                <a:ea typeface="Arial MT"/>
                <a:cs typeface="Arial MT"/>
              </a:rPr>
              <a:t> </a:t>
            </a:r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effectLst/>
                <a:ea typeface="Arial MT"/>
                <a:cs typeface="Arial MT"/>
              </a:rPr>
              <a:t>de</a:t>
            </a:r>
            <a:r>
              <a:rPr lang="es-ES" sz="2400" b="1" spc="-80" dirty="0">
                <a:solidFill>
                  <a:schemeClr val="bg1">
                    <a:lumMod val="95000"/>
                  </a:schemeClr>
                </a:solidFill>
                <a:effectLst/>
                <a:ea typeface="Arial MT"/>
                <a:cs typeface="Arial MT"/>
              </a:rPr>
              <a:t> </a:t>
            </a:r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effectLst/>
                <a:ea typeface="Arial MT"/>
                <a:cs typeface="Arial MT"/>
              </a:rPr>
              <a:t>jurados </a:t>
            </a:r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ea typeface="Arial MT"/>
                <a:cs typeface="Arial MT"/>
              </a:rPr>
              <a:t>que dada su </a:t>
            </a:r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effectLst/>
                <a:ea typeface="Arial MT"/>
                <a:cs typeface="Arial MT"/>
              </a:rPr>
              <a:t>trayectoria, experiencia y conocimiento en Innovación, en el sector de la salud y dispositivos médicos harán los procesos de evaluación.</a:t>
            </a:r>
          </a:p>
          <a:p>
            <a:pPr marL="0" indent="0">
              <a:buNone/>
            </a:pPr>
            <a:endParaRPr lang="es-ES" sz="18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775F95A5-F734-4785-BADC-3AE044C56927}"/>
              </a:ext>
            </a:extLst>
          </p:cNvPr>
          <p:cNvSpPr/>
          <p:nvPr/>
        </p:nvSpPr>
        <p:spPr>
          <a:xfrm>
            <a:off x="7886700" y="-230542"/>
            <a:ext cx="4419600" cy="1750750"/>
          </a:xfrm>
          <a:custGeom>
            <a:avLst/>
            <a:gdLst/>
            <a:ahLst/>
            <a:cxnLst/>
            <a:rect l="l" t="t" r="r" b="b"/>
            <a:pathLst>
              <a:path w="5085125" h="1891101">
                <a:moveTo>
                  <a:pt x="0" y="0"/>
                </a:moveTo>
                <a:lnTo>
                  <a:pt x="5085124" y="0"/>
                </a:lnTo>
                <a:lnTo>
                  <a:pt x="5085124" y="1891101"/>
                </a:lnTo>
                <a:lnTo>
                  <a:pt x="0" y="1891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369273F-5921-1E66-A7FB-72A53DD577B2}"/>
              </a:ext>
            </a:extLst>
          </p:cNvPr>
          <p:cNvSpPr txBox="1"/>
          <p:nvPr/>
        </p:nvSpPr>
        <p:spPr>
          <a:xfrm>
            <a:off x="1316918" y="272196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15651CE-7654-44B7-B8D1-8389C2D6B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2" y="19337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pic>
        <p:nvPicPr>
          <p:cNvPr id="2051" name="Picture 3" descr="Características del jurado para el fallo de un concurso de calidad">
            <a:extLst>
              <a:ext uri="{FF2B5EF4-FFF2-40B4-BE49-F238E27FC236}">
                <a16:creationId xmlns:a16="http://schemas.microsoft.com/office/drawing/2014/main" id="{36B5BCCD-46AC-4638-8196-4D18B8E29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3" y="2119693"/>
            <a:ext cx="4528457" cy="271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6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78ABE-A518-49F3-8EBB-1F01317E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70" y="342437"/>
            <a:ext cx="4662944" cy="1600200"/>
          </a:xfrm>
        </p:spPr>
        <p:txBody>
          <a:bodyPr>
            <a:norm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  <a:latin typeface="+mn-lt"/>
              </a:rPr>
              <a:t>Confidencialidad</a:t>
            </a:r>
            <a:r>
              <a:rPr lang="es-CO" sz="4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34617D-83F2-4862-AF92-BBAB83D7B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5" y="2212126"/>
            <a:ext cx="5256215" cy="38784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b="1" dirty="0">
                <a:solidFill>
                  <a:schemeClr val="bg1"/>
                </a:solidFill>
                <a:ea typeface="Arial MT"/>
                <a:cs typeface="Arial MT"/>
              </a:rPr>
              <a:t>J</a:t>
            </a:r>
            <a:r>
              <a:rPr lang="es-ES" sz="2400" b="1" dirty="0">
                <a:solidFill>
                  <a:schemeClr val="bg1"/>
                </a:solidFill>
                <a:effectLst/>
                <a:ea typeface="Arial MT"/>
                <a:cs typeface="Arial MT"/>
              </a:rPr>
              <a:t>urados y organizadores deberán firmar un acuerdo de confidencialidad el cual garantice el uso correcto y seguro de la información. Se debe clarificar que los proyectos e información relacionada que los proponentes postulen durante la convocatoria es propiedad exclusiva de la organización y/o persona participante</a:t>
            </a:r>
            <a:r>
              <a:rPr lang="es-ES" sz="2000" b="1" dirty="0">
                <a:ea typeface="Arial MT"/>
                <a:cs typeface="Arial MT"/>
              </a:rPr>
              <a:t>.</a:t>
            </a:r>
            <a:endParaRPr lang="es-CO" sz="2000" b="1" dirty="0">
              <a:solidFill>
                <a:schemeClr val="bg1">
                  <a:lumMod val="95000"/>
                </a:schemeClr>
              </a:solidFill>
              <a:effectLst/>
              <a:ea typeface="Arial MT"/>
              <a:cs typeface="Arial MT"/>
            </a:endParaRPr>
          </a:p>
          <a:p>
            <a:endParaRPr lang="es-CO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7A61BFA8-DFFD-4F6D-BFC4-74221F128ACE}"/>
              </a:ext>
            </a:extLst>
          </p:cNvPr>
          <p:cNvSpPr/>
          <p:nvPr/>
        </p:nvSpPr>
        <p:spPr>
          <a:xfrm>
            <a:off x="8242300" y="-105947"/>
            <a:ext cx="4089400" cy="1248484"/>
          </a:xfrm>
          <a:custGeom>
            <a:avLst/>
            <a:gdLst/>
            <a:ahLst/>
            <a:cxnLst/>
            <a:rect l="l" t="t" r="r" b="b"/>
            <a:pathLst>
              <a:path w="5085125" h="1891101">
                <a:moveTo>
                  <a:pt x="0" y="0"/>
                </a:moveTo>
                <a:lnTo>
                  <a:pt x="5085124" y="0"/>
                </a:lnTo>
                <a:lnTo>
                  <a:pt x="5085124" y="1891101"/>
                </a:lnTo>
                <a:lnTo>
                  <a:pt x="0" y="18911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8194" name="Picture 2" descr="La seguridad informática en las empresas - Dir&amp;Ge | Directivos y Gerentes">
            <a:extLst>
              <a:ext uri="{FF2B5EF4-FFF2-40B4-BE49-F238E27FC236}">
                <a16:creationId xmlns:a16="http://schemas.microsoft.com/office/drawing/2014/main" id="{658F01B0-8FA3-4E1D-B96B-F3C26D907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59" y="1942637"/>
            <a:ext cx="4827814" cy="32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77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5788A42-5607-4264-B586-05F722016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403225"/>
            <a:ext cx="8404225" cy="1325563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Criterios de Evaluación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04BEC30-9490-45A7-B83B-C8B4B50D9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8213" y="1728788"/>
            <a:ext cx="5157787" cy="36845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s-CO" sz="1800" b="1" kern="0" spc="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2400" b="1" dirty="0">
                <a:solidFill>
                  <a:schemeClr val="bg1">
                    <a:lumMod val="95000"/>
                  </a:schemeClr>
                </a:solidFill>
              </a:rPr>
              <a:t>1.Innovación Tecnológica -Novedad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/>
              <a:ea typeface="Arial MT"/>
              <a:cs typeface="Arial MT"/>
            </a:endParaRPr>
          </a:p>
          <a:p>
            <a:pPr marL="0" indent="0" algn="just">
              <a:buNone/>
            </a:pPr>
            <a:r>
              <a:rPr lang="es-ES" sz="2400" b="1" dirty="0">
                <a:solidFill>
                  <a:schemeClr val="bg1">
                    <a:lumMod val="95000"/>
                  </a:schemeClr>
                </a:solidFill>
              </a:rPr>
              <a:t>2.Calidad</a:t>
            </a:r>
          </a:p>
          <a:p>
            <a:pPr marL="0" indent="0" algn="just">
              <a:buNone/>
            </a:pPr>
            <a:r>
              <a:rPr lang="es-ES" sz="2400" b="1" dirty="0">
                <a:solidFill>
                  <a:schemeClr val="bg1">
                    <a:lumMod val="95000"/>
                  </a:schemeClr>
                </a:solidFill>
              </a:rPr>
              <a:t>3. Modelo de negocio CANVAS</a:t>
            </a:r>
          </a:p>
          <a:p>
            <a:pPr marL="0" indent="0" algn="just">
              <a:buNone/>
            </a:pPr>
            <a:endParaRPr lang="es-CO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A96CFF97-AC23-4E3F-A1E7-04BF23658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512" y="3429000"/>
            <a:ext cx="5183188" cy="36845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400" b="1" dirty="0">
                <a:solidFill>
                  <a:schemeClr val="bg1">
                    <a:lumMod val="95000"/>
                  </a:schemeClr>
                </a:solidFill>
              </a:rPr>
              <a:t>4. Sostenibilidad</a:t>
            </a:r>
            <a:endParaRPr lang="es-ES" sz="2400" dirty="0">
              <a:solidFill>
                <a:schemeClr val="bg1">
                  <a:lumMod val="95000"/>
                </a:schemeClr>
              </a:solidFill>
              <a:effectLst/>
              <a:ea typeface="Arial MT"/>
              <a:cs typeface="Arial MT"/>
            </a:endParaRPr>
          </a:p>
          <a:p>
            <a:pPr marL="0" indent="0" algn="just">
              <a:buNone/>
            </a:pPr>
            <a:r>
              <a:rPr lang="es-CO" sz="2400" b="1" dirty="0">
                <a:solidFill>
                  <a:schemeClr val="bg1">
                    <a:lumMod val="95000"/>
                  </a:schemeClr>
                </a:solidFill>
              </a:rPr>
              <a:t>5.Aplicabilidad</a:t>
            </a:r>
            <a:endParaRPr lang="es-CO" sz="2400" dirty="0">
              <a:solidFill>
                <a:schemeClr val="bg1">
                  <a:lumMod val="95000"/>
                </a:schemeClr>
              </a:solidFill>
              <a:effectLst/>
              <a:ea typeface="Arial MT"/>
              <a:cs typeface="Arial MT"/>
            </a:endParaRPr>
          </a:p>
          <a:p>
            <a:pPr marL="0" indent="0" algn="just">
              <a:buNone/>
            </a:pPr>
            <a:r>
              <a:rPr lang="es-CO" sz="2400" b="1" dirty="0">
                <a:solidFill>
                  <a:schemeClr val="bg1">
                    <a:lumMod val="95000"/>
                  </a:schemeClr>
                </a:solidFill>
              </a:rPr>
              <a:t>6.Elevator Pitch</a:t>
            </a:r>
            <a:endParaRPr lang="es-CO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3FC98A3-1A58-4510-A0C9-D03CF067C881}"/>
              </a:ext>
            </a:extLst>
          </p:cNvPr>
          <p:cNvSpPr/>
          <p:nvPr/>
        </p:nvSpPr>
        <p:spPr>
          <a:xfrm>
            <a:off x="8229600" y="0"/>
            <a:ext cx="3962400" cy="1325563"/>
          </a:xfrm>
          <a:custGeom>
            <a:avLst/>
            <a:gdLst/>
            <a:ahLst/>
            <a:cxnLst/>
            <a:rect l="l" t="t" r="r" b="b"/>
            <a:pathLst>
              <a:path w="4549665" h="1691969">
                <a:moveTo>
                  <a:pt x="0" y="0"/>
                </a:moveTo>
                <a:lnTo>
                  <a:pt x="4549665" y="0"/>
                </a:lnTo>
                <a:lnTo>
                  <a:pt x="4549665" y="1691969"/>
                </a:lnTo>
                <a:lnTo>
                  <a:pt x="0" y="1691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pic>
        <p:nvPicPr>
          <p:cNvPr id="9218" name="Picture 2" descr="Cómo nos puede ayudar la Inteligencia Artificial?">
            <a:extLst>
              <a:ext uri="{FF2B5EF4-FFF2-40B4-BE49-F238E27FC236}">
                <a16:creationId xmlns:a16="http://schemas.microsoft.com/office/drawing/2014/main" id="{F739AC45-748A-4A29-BDD5-783CCB9EA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984" y="1992087"/>
            <a:ext cx="5340803" cy="356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64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>
            <a:extLst>
              <a:ext uri="{FF2B5EF4-FFF2-40B4-BE49-F238E27FC236}">
                <a16:creationId xmlns:a16="http://schemas.microsoft.com/office/drawing/2014/main" id="{11DAF3DB-72D4-4515-87BB-D2CE2B599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187325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es-CO" sz="4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Fase de Evaluación </a:t>
            </a:r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D105D5B3-47EB-4622-B56E-D90A2476EC03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165418051"/>
              </p:ext>
            </p:extLst>
          </p:nvPr>
        </p:nvGraphicFramePr>
        <p:xfrm>
          <a:off x="5183188" y="987425"/>
          <a:ext cx="6172199" cy="42504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801088">
                  <a:extLst>
                    <a:ext uri="{9D8B030D-6E8A-4147-A177-3AD203B41FA5}">
                      <a16:colId xmlns:a16="http://schemas.microsoft.com/office/drawing/2014/main" val="1883647638"/>
                    </a:ext>
                  </a:extLst>
                </a:gridCol>
                <a:gridCol w="1371111">
                  <a:extLst>
                    <a:ext uri="{9D8B030D-6E8A-4147-A177-3AD203B41FA5}">
                      <a16:colId xmlns:a16="http://schemas.microsoft.com/office/drawing/2014/main" val="98690872"/>
                    </a:ext>
                  </a:extLst>
                </a:gridCol>
              </a:tblGrid>
              <a:tr h="614984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6985" marR="635" algn="ctr"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EVALUACIÓN</a:t>
                      </a:r>
                      <a:r>
                        <a:rPr lang="es-ES" sz="1800" spc="-3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4960"/>
                      <a:r>
                        <a:rPr lang="es-ES" sz="1800" spc="-1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Puntaje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729009"/>
                  </a:ext>
                </a:extLst>
              </a:tr>
              <a:tr h="610113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TÉCNICA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4960"/>
                      <a:r>
                        <a:rPr lang="es-ES" sz="1800" spc="-10" dirty="0">
                          <a:effectLst/>
                          <a:latin typeface="+mn-lt"/>
                        </a:rPr>
                        <a:t> </a:t>
                      </a:r>
                      <a:endParaRPr lang="es-CO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675579"/>
                  </a:ext>
                </a:extLst>
              </a:tr>
              <a:tr h="146504">
                <a:tc>
                  <a:txBody>
                    <a:bodyPr/>
                    <a:lstStyle/>
                    <a:p>
                      <a:pPr marL="2965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</a:t>
                      </a:r>
                      <a:r>
                        <a:rPr lang="es-ES" sz="1800" spc="24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Innovación</a:t>
                      </a:r>
                      <a:r>
                        <a:rPr lang="es-ES" sz="1800" spc="-1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(15 puntos)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  <a:latin typeface="+mn-lt"/>
                        </a:rPr>
                        <a:t> </a:t>
                      </a:r>
                      <a:endParaRPr lang="es-CO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728356"/>
                  </a:ext>
                </a:extLst>
              </a:tr>
              <a:tr h="308919">
                <a:tc>
                  <a:txBody>
                    <a:bodyPr/>
                    <a:lstStyle/>
                    <a:p>
                      <a:pPr marL="2965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</a:t>
                      </a:r>
                      <a:r>
                        <a:rPr lang="es-ES" sz="1800" spc="15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Calidad</a:t>
                      </a:r>
                      <a:r>
                        <a:rPr lang="es-ES" sz="1800" spc="32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(15 puntos)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  <a:latin typeface="+mn-lt"/>
                        </a:rPr>
                        <a:t> </a:t>
                      </a:r>
                      <a:endParaRPr lang="es-CO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56066"/>
                  </a:ext>
                </a:extLst>
              </a:tr>
              <a:tr h="305056">
                <a:tc>
                  <a:txBody>
                    <a:bodyPr/>
                    <a:lstStyle/>
                    <a:p>
                      <a:pPr marL="296545"/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lang="es-ES" sz="1800" spc="255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CANVAS</a:t>
                      </a:r>
                      <a:r>
                        <a:rPr lang="es-ES" sz="180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(15</a:t>
                      </a:r>
                      <a:r>
                        <a:rPr lang="es-ES" sz="1800" spc="-2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puntos)</a:t>
                      </a:r>
                      <a:endParaRPr lang="es-CO" sz="180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  <a:latin typeface="+mn-lt"/>
                        </a:rPr>
                        <a:t> </a:t>
                      </a:r>
                      <a:endParaRPr lang="es-CO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59133"/>
                  </a:ext>
                </a:extLst>
              </a:tr>
              <a:tr h="306986">
                <a:tc>
                  <a:txBody>
                    <a:bodyPr/>
                    <a:lstStyle/>
                    <a:p>
                      <a:pPr marL="2965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es-ES" sz="1800" spc="25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Sostenibilidad</a:t>
                      </a:r>
                      <a:r>
                        <a:rPr lang="es-ES" sz="1800" spc="-25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</a:t>
                      </a:r>
                      <a:r>
                        <a:rPr lang="es-ES" sz="1800" spc="-2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spc="-1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puntos)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  <a:latin typeface="+mn-lt"/>
                        </a:rPr>
                        <a:t> </a:t>
                      </a:r>
                      <a:endParaRPr lang="es-CO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688223"/>
                  </a:ext>
                </a:extLst>
              </a:tr>
              <a:tr h="575049">
                <a:tc>
                  <a:txBody>
                    <a:bodyPr/>
                    <a:lstStyle/>
                    <a:p>
                      <a:pPr>
                        <a:spcBef>
                          <a:spcPts val="10"/>
                        </a:spcBef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PERTINENCIA 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Bef>
                          <a:spcPts val="10"/>
                        </a:spcBef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  <a:latin typeface="+mn-lt"/>
                        </a:rPr>
                        <a:t> </a:t>
                      </a:r>
                      <a:endParaRPr lang="es-CO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44218"/>
                  </a:ext>
                </a:extLst>
              </a:tr>
              <a:tr h="43248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s-ES" sz="1800" spc="-2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Aplicabilidad (25 puntos) 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  <a:latin typeface="+mn-lt"/>
                        </a:rPr>
                        <a:t> </a:t>
                      </a:r>
                      <a:endParaRPr lang="es-CO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335028"/>
                  </a:ext>
                </a:extLst>
              </a:tr>
              <a:tr h="41124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buFont typeface="+mj-lt"/>
                        <a:buAutoNum type="arabicPeriod"/>
                      </a:pPr>
                      <a:r>
                        <a:rPr lang="es-ES" sz="1800" spc="-2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Elevator pitch – 2 minutos (25 puntos)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  <a:latin typeface="+mn-lt"/>
                        </a:rPr>
                        <a:t> </a:t>
                      </a:r>
                      <a:endParaRPr lang="es-CO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063463"/>
                  </a:ext>
                </a:extLst>
              </a:tr>
              <a:tr h="411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800" spc="-2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s-ES" sz="1800" spc="-4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es-ES" sz="1800" spc="-4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spc="-1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PUNTOS)</a:t>
                      </a:r>
                      <a:endParaRPr lang="es-CO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>
                          <a:effectLst/>
                          <a:latin typeface="+mn-lt"/>
                        </a:rPr>
                        <a:t> </a:t>
                      </a:r>
                      <a:endParaRPr lang="es-CO" sz="1800" dirty="0"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185949"/>
                  </a:ext>
                </a:extLst>
              </a:tr>
            </a:tbl>
          </a:graphicData>
        </a:graphic>
      </p:graphicFrame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D2EAF133-915F-4686-83F0-AD2235963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6588" y="1974850"/>
            <a:ext cx="3932237" cy="3811588"/>
          </a:xfrm>
        </p:spPr>
        <p:txBody>
          <a:bodyPr/>
          <a:lstStyle/>
          <a:p>
            <a:pPr algn="just"/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ea typeface="Arial MT"/>
                <a:cs typeface="Arial MT"/>
              </a:rPr>
              <a:t>Se cuenta con una sola Fase de Evaluación que incluye dos componentes.</a:t>
            </a:r>
          </a:p>
          <a:p>
            <a:pPr algn="just"/>
            <a:endParaRPr lang="es-ES" sz="2400" b="1" dirty="0">
              <a:solidFill>
                <a:schemeClr val="bg1">
                  <a:lumMod val="95000"/>
                </a:schemeClr>
              </a:solidFill>
              <a:ea typeface="Arial MT"/>
              <a:cs typeface="Arial M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effectLst/>
                <a:ea typeface="Arial MT"/>
                <a:cs typeface="Arial MT"/>
              </a:rPr>
              <a:t>Evaluación de Aspectos Técnicos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1">
                    <a:lumMod val="95000"/>
                  </a:schemeClr>
                </a:solidFill>
                <a:ea typeface="Arial MT"/>
                <a:cs typeface="Arial MT"/>
              </a:rPr>
              <a:t>Evaluación de Pertinencia </a:t>
            </a:r>
            <a:endParaRPr lang="es-ES" sz="2400" b="1" dirty="0">
              <a:solidFill>
                <a:schemeClr val="bg1">
                  <a:lumMod val="95000"/>
                </a:schemeClr>
              </a:solidFill>
              <a:effectLst/>
              <a:ea typeface="Arial MT"/>
              <a:cs typeface="Arial MT"/>
            </a:endParaRPr>
          </a:p>
          <a:p>
            <a:endParaRPr lang="es-CO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A1CD9B3D-31D8-4A22-ADA5-594C27F8A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1BBCF7-47A4-4944-974D-4552EDAED10B}"/>
              </a:ext>
            </a:extLst>
          </p:cNvPr>
          <p:cNvSpPr/>
          <p:nvPr/>
        </p:nvSpPr>
        <p:spPr>
          <a:xfrm>
            <a:off x="0" y="-171450"/>
            <a:ext cx="2801262" cy="800100"/>
          </a:xfrm>
          <a:custGeom>
            <a:avLst/>
            <a:gdLst/>
            <a:ahLst/>
            <a:cxnLst/>
            <a:rect l="l" t="t" r="r" b="b"/>
            <a:pathLst>
              <a:path w="4549665" h="1691969">
                <a:moveTo>
                  <a:pt x="0" y="0"/>
                </a:moveTo>
                <a:lnTo>
                  <a:pt x="4549665" y="0"/>
                </a:lnTo>
                <a:lnTo>
                  <a:pt x="4549665" y="1691969"/>
                </a:lnTo>
                <a:lnTo>
                  <a:pt x="0" y="1691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575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0739E-186B-4A7B-AB73-BBEA34BB0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00" y="416787"/>
            <a:ext cx="9423400" cy="509588"/>
          </a:xfrm>
        </p:spPr>
        <p:txBody>
          <a:bodyPr>
            <a:noAutofit/>
          </a:bodyPr>
          <a:lstStyle/>
          <a:p>
            <a:r>
              <a:rPr lang="es-CO" sz="4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EXTENSIÓN DE LA CONVOCATORIA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EE76A71-BA5A-4ADF-A213-D9F3D8F8E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020287"/>
            <a:ext cx="7281190" cy="5584767"/>
          </a:xfrm>
        </p:spPr>
      </p:pic>
      <p:sp>
        <p:nvSpPr>
          <p:cNvPr id="18" name="Freeform 8">
            <a:extLst>
              <a:ext uri="{FF2B5EF4-FFF2-40B4-BE49-F238E27FC236}">
                <a16:creationId xmlns:a16="http://schemas.microsoft.com/office/drawing/2014/main" id="{F067DF72-8FED-4669-81B7-CDA5F433D263}"/>
              </a:ext>
            </a:extLst>
          </p:cNvPr>
          <p:cNvSpPr/>
          <p:nvPr/>
        </p:nvSpPr>
        <p:spPr>
          <a:xfrm>
            <a:off x="-114300" y="-126507"/>
            <a:ext cx="2694214" cy="1052882"/>
          </a:xfrm>
          <a:custGeom>
            <a:avLst/>
            <a:gdLst/>
            <a:ahLst/>
            <a:cxnLst/>
            <a:rect l="l" t="t" r="r" b="b"/>
            <a:pathLst>
              <a:path w="5085125" h="1891101">
                <a:moveTo>
                  <a:pt x="0" y="0"/>
                </a:moveTo>
                <a:lnTo>
                  <a:pt x="5085124" y="0"/>
                </a:lnTo>
                <a:lnTo>
                  <a:pt x="5085124" y="1891101"/>
                </a:lnTo>
                <a:lnTo>
                  <a:pt x="0" y="18911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4860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8905</TotalTime>
  <Words>693</Words>
  <Application>Microsoft Office PowerPoint</Application>
  <PresentationFormat>Panorámica</PresentationFormat>
  <Paragraphs>96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MT</vt:lpstr>
      <vt:lpstr>Calibri</vt:lpstr>
      <vt:lpstr>Calibri Light</vt:lpstr>
      <vt:lpstr>Times New Roman</vt:lpstr>
      <vt:lpstr>Tema de Office</vt:lpstr>
      <vt:lpstr>IV Premio Nacional de Innovación  en Dispositivos Médicos  </vt:lpstr>
      <vt:lpstr>OBJETIVOS  </vt:lpstr>
      <vt:lpstr>Quienes pueden        participar? </vt:lpstr>
      <vt:lpstr>Requisitos para postularse  </vt:lpstr>
      <vt:lpstr>Jurados </vt:lpstr>
      <vt:lpstr>Confidencialidad </vt:lpstr>
      <vt:lpstr>Criterios de Evaluación </vt:lpstr>
      <vt:lpstr>Fase de Evaluación </vt:lpstr>
      <vt:lpstr>EXTENSIÓN DE LA CONVOCATORIA </vt:lpstr>
      <vt:lpstr>Google Forms</vt:lpstr>
      <vt:lpstr>Patrocinadores Académicos </vt:lpstr>
      <vt:lpstr>Empresas Patrocinadoras: </vt:lpstr>
      <vt:lpstr>Presentación de PowerPoint</vt:lpstr>
      <vt:lpstr>PREMIACIÓN </vt:lpstr>
      <vt:lpstr>Eventos pos-premiación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Leidy Romero</dc:creator>
  <cp:lastModifiedBy>Marisol Sánchez González</cp:lastModifiedBy>
  <cp:revision>58</cp:revision>
  <dcterms:created xsi:type="dcterms:W3CDTF">2024-04-18T23:10:07Z</dcterms:created>
  <dcterms:modified xsi:type="dcterms:W3CDTF">2024-04-26T00:03:55Z</dcterms:modified>
</cp:coreProperties>
</file>