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77" r:id="rId2"/>
    <p:sldId id="258" r:id="rId3"/>
    <p:sldId id="278" r:id="rId4"/>
    <p:sldId id="319" r:id="rId5"/>
    <p:sldId id="340" r:id="rId6"/>
    <p:sldId id="320" r:id="rId7"/>
    <p:sldId id="339" r:id="rId8"/>
    <p:sldId id="322" r:id="rId9"/>
    <p:sldId id="336" r:id="rId10"/>
    <p:sldId id="337" r:id="rId11"/>
    <p:sldId id="338" r:id="rId12"/>
    <p:sldId id="263" r:id="rId13"/>
    <p:sldId id="308" r:id="rId14"/>
    <p:sldId id="326" r:id="rId15"/>
    <p:sldId id="329" r:id="rId16"/>
    <p:sldId id="305" r:id="rId17"/>
    <p:sldId id="341" r:id="rId18"/>
    <p:sldId id="297" r:id="rId19"/>
    <p:sldId id="331" r:id="rId20"/>
    <p:sldId id="312" r:id="rId21"/>
  </p:sldIdLst>
  <p:sldSz cx="9144000" cy="6858000" type="screen4x3"/>
  <p:notesSz cx="7010400" cy="92964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ción" id="{CB6BBEF7-9717-4733-A929-535518E6EBF6}">
          <p14:sldIdLst>
            <p14:sldId id="277"/>
            <p14:sldId id="258"/>
          </p14:sldIdLst>
        </p14:section>
        <p14:section name="Cree su presentación" id="{16378913-E5ED-4281-BAF5-F1F938CB0BED}">
          <p14:sldIdLst>
            <p14:sldId id="278"/>
            <p14:sldId id="319"/>
            <p14:sldId id="340"/>
            <p14:sldId id="320"/>
            <p14:sldId id="339"/>
            <p14:sldId id="322"/>
            <p14:sldId id="336"/>
            <p14:sldId id="337"/>
            <p14:sldId id="338"/>
          </p14:sldIdLst>
        </p14:section>
        <p14:section name="Enriquezca su presentación" id="{E2D565D1-BA5E-44E6-A40E-50A644912248}">
          <p14:sldIdLst>
            <p14:sldId id="263"/>
            <p14:sldId id="308"/>
            <p14:sldId id="326"/>
            <p14:sldId id="329"/>
            <p14:sldId id="305"/>
            <p14:sldId id="341"/>
            <p14:sldId id="297"/>
            <p14:sldId id="331"/>
            <p14:sldId id="31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CCCC"/>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45" d="100"/>
          <a:sy n="45" d="100"/>
        </p:scale>
        <p:origin x="-1308" y="-9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image" Target="../media/image10.jpeg"/><Relationship Id="rId4" Type="http://schemas.openxmlformats.org/officeDocument/2006/relationships/image" Target="../media/image1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image" Target="../media/image10.jpeg"/><Relationship Id="rId4"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016766-31DE-4491-A2BF-83F8BB4E051D}" type="doc">
      <dgm:prSet loTypeId="urn:microsoft.com/office/officeart/2005/8/layout/vList4" loCatId="list" qsTypeId="urn:microsoft.com/office/officeart/2005/8/quickstyle/simple1" qsCatId="simple" csTypeId="urn:microsoft.com/office/officeart/2005/8/colors/accent4_1" csCatId="accent4" phldr="1"/>
      <dgm:spPr/>
      <dgm:t>
        <a:bodyPr/>
        <a:lstStyle/>
        <a:p>
          <a:endParaRPr lang="es-CO"/>
        </a:p>
      </dgm:t>
    </dgm:pt>
    <dgm:pt modelId="{42831E64-5E2F-4237-9245-699D2ED17C96}">
      <dgm:prSet phldrT="[Texto]" custT="1"/>
      <dgm:spPr/>
      <dgm:t>
        <a:bodyPr/>
        <a:lstStyle/>
        <a:p>
          <a:pPr algn="just"/>
          <a:r>
            <a:rPr lang="es-ES" sz="1800" dirty="0" smtClean="0"/>
            <a:t>Se eliminaron ciertas actividades cuyos representantes manifestaron no presentar vertimientos puntuales, entre otros:</a:t>
          </a:r>
        </a:p>
        <a:p>
          <a:pPr algn="just"/>
          <a:r>
            <a:rPr lang="es-ES" sz="1800" dirty="0" smtClean="0"/>
            <a:t>- Flor de Corte, Cultivo de arroz</a:t>
          </a:r>
        </a:p>
        <a:p>
          <a:pPr algn="just"/>
          <a:r>
            <a:rPr lang="es-ES" sz="1800" dirty="0" smtClean="0"/>
            <a:t>- Acuicultura y Piscicultura</a:t>
          </a:r>
        </a:p>
        <a:p>
          <a:pPr algn="just"/>
          <a:r>
            <a:rPr lang="es-ES" sz="1800" dirty="0" smtClean="0"/>
            <a:t>- Tratamientos médicos de oncología</a:t>
          </a:r>
          <a:endParaRPr lang="es-CO" sz="1800" dirty="0"/>
        </a:p>
      </dgm:t>
    </dgm:pt>
    <dgm:pt modelId="{E664B208-8856-43AA-AC33-8AF970363EA2}" type="parTrans" cxnId="{F38F4233-7051-483B-89FD-5F74D447CAE8}">
      <dgm:prSet/>
      <dgm:spPr/>
      <dgm:t>
        <a:bodyPr/>
        <a:lstStyle/>
        <a:p>
          <a:endParaRPr lang="es-CO"/>
        </a:p>
      </dgm:t>
    </dgm:pt>
    <dgm:pt modelId="{3B0C8369-0688-4D3A-B519-0B9559975DF4}" type="sibTrans" cxnId="{F38F4233-7051-483B-89FD-5F74D447CAE8}">
      <dgm:prSet/>
      <dgm:spPr/>
      <dgm:t>
        <a:bodyPr/>
        <a:lstStyle/>
        <a:p>
          <a:endParaRPr lang="es-CO"/>
        </a:p>
      </dgm:t>
    </dgm:pt>
    <dgm:pt modelId="{A63B8D1F-C954-42F2-A4D3-DBC23334C7E7}">
      <dgm:prSet phldrT="[Texto]" custT="1"/>
      <dgm:spPr/>
      <dgm:t>
        <a:bodyPr/>
        <a:lstStyle/>
        <a:p>
          <a:pPr algn="just"/>
          <a:r>
            <a:rPr lang="es-ES" sz="1800" dirty="0" smtClean="0"/>
            <a:t>Se incorporó la diferenciación de las Aguas Residuales Domésticas  (ARD) de las Aguas Residuales no Domésticas (</a:t>
          </a:r>
          <a:r>
            <a:rPr lang="es-ES" sz="1800" dirty="0" err="1" smtClean="0"/>
            <a:t>ARnD</a:t>
          </a:r>
          <a:r>
            <a:rPr lang="es-ES" sz="1800" dirty="0" smtClean="0"/>
            <a:t>).</a:t>
          </a:r>
          <a:endParaRPr lang="es-CO" sz="1800" dirty="0"/>
        </a:p>
      </dgm:t>
    </dgm:pt>
    <dgm:pt modelId="{2220569E-94FA-47C9-8B52-6A5F754E7F7A}" type="parTrans" cxnId="{A36F0394-701F-4F7E-B3D3-01EB5B6A8927}">
      <dgm:prSet/>
      <dgm:spPr/>
      <dgm:t>
        <a:bodyPr/>
        <a:lstStyle/>
        <a:p>
          <a:endParaRPr lang="es-CO"/>
        </a:p>
      </dgm:t>
    </dgm:pt>
    <dgm:pt modelId="{B767D5BF-9344-453B-8C43-467CD9CE0054}" type="sibTrans" cxnId="{A36F0394-701F-4F7E-B3D3-01EB5B6A8927}">
      <dgm:prSet/>
      <dgm:spPr/>
      <dgm:t>
        <a:bodyPr/>
        <a:lstStyle/>
        <a:p>
          <a:endParaRPr lang="es-CO"/>
        </a:p>
      </dgm:t>
    </dgm:pt>
    <dgm:pt modelId="{A21F4746-0183-439B-9C9A-4814274DA170}">
      <dgm:prSet phldrT="[Texto]" custT="1"/>
      <dgm:spPr/>
      <dgm:t>
        <a:bodyPr/>
        <a:lstStyle/>
        <a:p>
          <a:pPr algn="just"/>
          <a:r>
            <a:rPr lang="es-ES" sz="1800" dirty="0" smtClean="0"/>
            <a:t>Se incorporaron nuevas actividades de acuerdo con información suministrada por las actividades, comerciales o de servicios. </a:t>
          </a:r>
          <a:endParaRPr lang="es-CO" sz="1800" dirty="0"/>
        </a:p>
      </dgm:t>
    </dgm:pt>
    <dgm:pt modelId="{7E9AFC40-DBCC-46AD-B468-942964AF4F2A}" type="parTrans" cxnId="{91DCB591-1C7D-4982-A53E-FE7CBB061FCF}">
      <dgm:prSet/>
      <dgm:spPr/>
      <dgm:t>
        <a:bodyPr/>
        <a:lstStyle/>
        <a:p>
          <a:endParaRPr lang="es-CO"/>
        </a:p>
      </dgm:t>
    </dgm:pt>
    <dgm:pt modelId="{D3EE240C-851E-451A-A79A-D15E827EEAE5}" type="sibTrans" cxnId="{91DCB591-1C7D-4982-A53E-FE7CBB061FCF}">
      <dgm:prSet/>
      <dgm:spPr/>
      <dgm:t>
        <a:bodyPr/>
        <a:lstStyle/>
        <a:p>
          <a:endParaRPr lang="es-CO"/>
        </a:p>
      </dgm:t>
    </dgm:pt>
    <dgm:pt modelId="{47200FB1-5AED-469D-811C-D913F3076D71}">
      <dgm:prSet phldrT="[Texto]" custT="1"/>
      <dgm:spPr/>
      <dgm:t>
        <a:bodyPr/>
        <a:lstStyle/>
        <a:p>
          <a:pPr algn="just"/>
          <a:r>
            <a:rPr lang="es-CO" sz="1800" dirty="0" smtClean="0"/>
            <a:t>Se pasó de los valores límites máximos permisibles expresados en carga (Kg/día) a los expresados en concentración (mg/L)</a:t>
          </a:r>
          <a:endParaRPr lang="es-CO" sz="1800" dirty="0"/>
        </a:p>
      </dgm:t>
    </dgm:pt>
    <dgm:pt modelId="{B20D1F7D-A766-450E-9946-28EBC8BF1A53}" type="parTrans" cxnId="{FB2E65C7-EDB3-436B-AE94-FE0EE8B19F9D}">
      <dgm:prSet/>
      <dgm:spPr/>
      <dgm:t>
        <a:bodyPr/>
        <a:lstStyle/>
        <a:p>
          <a:endParaRPr lang="es-CO"/>
        </a:p>
      </dgm:t>
    </dgm:pt>
    <dgm:pt modelId="{BE06C24A-1615-4542-8B4C-152B445A38CE}" type="sibTrans" cxnId="{FB2E65C7-EDB3-436B-AE94-FE0EE8B19F9D}">
      <dgm:prSet/>
      <dgm:spPr/>
      <dgm:t>
        <a:bodyPr/>
        <a:lstStyle/>
        <a:p>
          <a:endParaRPr lang="es-CO"/>
        </a:p>
      </dgm:t>
    </dgm:pt>
    <dgm:pt modelId="{634A1F1D-66F5-4297-B21E-1D8E9C4D7F5D}" type="pres">
      <dgm:prSet presAssocID="{44016766-31DE-4491-A2BF-83F8BB4E051D}" presName="linear" presStyleCnt="0">
        <dgm:presLayoutVars>
          <dgm:dir/>
          <dgm:resizeHandles val="exact"/>
        </dgm:presLayoutVars>
      </dgm:prSet>
      <dgm:spPr/>
      <dgm:t>
        <a:bodyPr/>
        <a:lstStyle/>
        <a:p>
          <a:endParaRPr lang="es-ES"/>
        </a:p>
      </dgm:t>
    </dgm:pt>
    <dgm:pt modelId="{BAC095C8-AFEA-4763-B83B-636E6C332517}" type="pres">
      <dgm:prSet presAssocID="{42831E64-5E2F-4237-9245-699D2ED17C96}" presName="comp" presStyleCnt="0"/>
      <dgm:spPr/>
      <dgm:t>
        <a:bodyPr/>
        <a:lstStyle/>
        <a:p>
          <a:endParaRPr lang="es-CO"/>
        </a:p>
      </dgm:t>
    </dgm:pt>
    <dgm:pt modelId="{330AD6F7-BD4C-4AF1-A4AD-8DD27852E68B}" type="pres">
      <dgm:prSet presAssocID="{42831E64-5E2F-4237-9245-699D2ED17C96}" presName="box" presStyleLbl="node1" presStyleIdx="0" presStyleCnt="4" custScaleY="170156" custLinFactNeighborY="-6326"/>
      <dgm:spPr/>
      <dgm:t>
        <a:bodyPr/>
        <a:lstStyle/>
        <a:p>
          <a:endParaRPr lang="es-CO"/>
        </a:p>
      </dgm:t>
    </dgm:pt>
    <dgm:pt modelId="{005160F3-4925-49AE-906C-D2B75988C783}" type="pres">
      <dgm:prSet presAssocID="{42831E64-5E2F-4237-9245-699D2ED17C96}" presName="img" presStyleLbl="fgImgPlace1" presStyleIdx="0" presStyleCnt="4" custScaleX="105895" custScaleY="143051" custLinFactNeighborX="-3295" custLinFactNeighborY="-412"/>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dgm:spPr>
      <dgm:t>
        <a:bodyPr/>
        <a:lstStyle/>
        <a:p>
          <a:endParaRPr lang="es-CO"/>
        </a:p>
      </dgm:t>
    </dgm:pt>
    <dgm:pt modelId="{CFD7B521-14E5-42E3-A35F-5901EBE9D6DA}" type="pres">
      <dgm:prSet presAssocID="{42831E64-5E2F-4237-9245-699D2ED17C96}" presName="text" presStyleLbl="node1" presStyleIdx="0" presStyleCnt="4">
        <dgm:presLayoutVars>
          <dgm:bulletEnabled val="1"/>
        </dgm:presLayoutVars>
      </dgm:prSet>
      <dgm:spPr/>
      <dgm:t>
        <a:bodyPr/>
        <a:lstStyle/>
        <a:p>
          <a:endParaRPr lang="es-CO"/>
        </a:p>
      </dgm:t>
    </dgm:pt>
    <dgm:pt modelId="{6C5F00ED-B7E5-4624-B288-A998064E90F5}" type="pres">
      <dgm:prSet presAssocID="{3B0C8369-0688-4D3A-B519-0B9559975DF4}" presName="spacer" presStyleCnt="0"/>
      <dgm:spPr/>
      <dgm:t>
        <a:bodyPr/>
        <a:lstStyle/>
        <a:p>
          <a:endParaRPr lang="es-CO"/>
        </a:p>
      </dgm:t>
    </dgm:pt>
    <dgm:pt modelId="{2E816F5D-914D-4A5C-8AC8-D472B13DD312}" type="pres">
      <dgm:prSet presAssocID="{A63B8D1F-C954-42F2-A4D3-DBC23334C7E7}" presName="comp" presStyleCnt="0"/>
      <dgm:spPr/>
      <dgm:t>
        <a:bodyPr/>
        <a:lstStyle/>
        <a:p>
          <a:endParaRPr lang="es-CO"/>
        </a:p>
      </dgm:t>
    </dgm:pt>
    <dgm:pt modelId="{3E7DF731-9072-4F18-8483-AD2FE15BCB6C}" type="pres">
      <dgm:prSet presAssocID="{A63B8D1F-C954-42F2-A4D3-DBC23334C7E7}" presName="box" presStyleLbl="node1" presStyleIdx="1" presStyleCnt="4" custScaleY="64413"/>
      <dgm:spPr/>
      <dgm:t>
        <a:bodyPr/>
        <a:lstStyle/>
        <a:p>
          <a:endParaRPr lang="es-CO"/>
        </a:p>
      </dgm:t>
    </dgm:pt>
    <dgm:pt modelId="{D722A6CA-A0E2-4650-A7B5-65C8E80089E7}" type="pres">
      <dgm:prSet presAssocID="{A63B8D1F-C954-42F2-A4D3-DBC23334C7E7}" presName="img" presStyleLbl="fgImgPlace1" presStyleIdx="1" presStyleCnt="4" custScaleX="102268" custScaleY="72704" custLinFactNeighborX="-4348"/>
      <dgm:spPr>
        <a:blipFill>
          <a:blip xmlns:r="http://schemas.openxmlformats.org/officeDocument/2006/relationships" r:embed="rId2" cstate="email">
            <a:extLst>
              <a:ext uri="{28A0092B-C50C-407E-A947-70E740481C1C}">
                <a14:useLocalDpi xmlns:a14="http://schemas.microsoft.com/office/drawing/2010/main" val="0"/>
              </a:ext>
            </a:extLst>
          </a:blip>
          <a:srcRect/>
          <a:stretch>
            <a:fillRect/>
          </a:stretch>
        </a:blipFill>
      </dgm:spPr>
      <dgm:t>
        <a:bodyPr/>
        <a:lstStyle/>
        <a:p>
          <a:endParaRPr lang="es-CO"/>
        </a:p>
      </dgm:t>
    </dgm:pt>
    <dgm:pt modelId="{6E72E0AE-FCBF-4E04-8986-DE829278BB8E}" type="pres">
      <dgm:prSet presAssocID="{A63B8D1F-C954-42F2-A4D3-DBC23334C7E7}" presName="text" presStyleLbl="node1" presStyleIdx="1" presStyleCnt="4">
        <dgm:presLayoutVars>
          <dgm:bulletEnabled val="1"/>
        </dgm:presLayoutVars>
      </dgm:prSet>
      <dgm:spPr/>
      <dgm:t>
        <a:bodyPr/>
        <a:lstStyle/>
        <a:p>
          <a:endParaRPr lang="es-CO"/>
        </a:p>
      </dgm:t>
    </dgm:pt>
    <dgm:pt modelId="{C1DB7EED-0419-401C-985A-A46E3B0ACDBC}" type="pres">
      <dgm:prSet presAssocID="{B767D5BF-9344-453B-8C43-467CD9CE0054}" presName="spacer" presStyleCnt="0"/>
      <dgm:spPr/>
      <dgm:t>
        <a:bodyPr/>
        <a:lstStyle/>
        <a:p>
          <a:endParaRPr lang="es-CO"/>
        </a:p>
      </dgm:t>
    </dgm:pt>
    <dgm:pt modelId="{C65BDEDF-3807-40D7-A08C-55111F54AB2B}" type="pres">
      <dgm:prSet presAssocID="{A21F4746-0183-439B-9C9A-4814274DA170}" presName="comp" presStyleCnt="0"/>
      <dgm:spPr/>
      <dgm:t>
        <a:bodyPr/>
        <a:lstStyle/>
        <a:p>
          <a:endParaRPr lang="es-CO"/>
        </a:p>
      </dgm:t>
    </dgm:pt>
    <dgm:pt modelId="{A13D8181-22F2-4E99-9373-47BF1F3E1801}" type="pres">
      <dgm:prSet presAssocID="{A21F4746-0183-439B-9C9A-4814274DA170}" presName="box" presStyleLbl="node1" presStyleIdx="2" presStyleCnt="4" custScaleY="52908" custLinFactNeighborX="703" custLinFactNeighborY="1502"/>
      <dgm:spPr/>
      <dgm:t>
        <a:bodyPr/>
        <a:lstStyle/>
        <a:p>
          <a:endParaRPr lang="es-CO"/>
        </a:p>
      </dgm:t>
    </dgm:pt>
    <dgm:pt modelId="{CFFEB3A7-ADE2-466B-B69E-63F155C92DF3}" type="pres">
      <dgm:prSet presAssocID="{A21F4746-0183-439B-9C9A-4814274DA170}" presName="img" presStyleLbl="fgImgPlace1" presStyleIdx="2" presStyleCnt="4" custScaleX="103788" custScaleY="60428" custLinFactNeighborX="-6145" custLinFactNeighborY="3156"/>
      <dgm:spPr>
        <a:blipFill>
          <a:blip xmlns:r="http://schemas.openxmlformats.org/officeDocument/2006/relationships" r:embed="rId3" cstate="email">
            <a:extLst>
              <a:ext uri="{28A0092B-C50C-407E-A947-70E740481C1C}">
                <a14:useLocalDpi xmlns:a14="http://schemas.microsoft.com/office/drawing/2010/main" val="0"/>
              </a:ext>
            </a:extLst>
          </a:blip>
          <a:srcRect/>
          <a:stretch>
            <a:fillRect/>
          </a:stretch>
        </a:blipFill>
      </dgm:spPr>
      <dgm:t>
        <a:bodyPr/>
        <a:lstStyle/>
        <a:p>
          <a:endParaRPr lang="es-CO"/>
        </a:p>
      </dgm:t>
    </dgm:pt>
    <dgm:pt modelId="{A706B443-23A8-413A-A5C5-BAF377F90322}" type="pres">
      <dgm:prSet presAssocID="{A21F4746-0183-439B-9C9A-4814274DA170}" presName="text" presStyleLbl="node1" presStyleIdx="2" presStyleCnt="4">
        <dgm:presLayoutVars>
          <dgm:bulletEnabled val="1"/>
        </dgm:presLayoutVars>
      </dgm:prSet>
      <dgm:spPr/>
      <dgm:t>
        <a:bodyPr/>
        <a:lstStyle/>
        <a:p>
          <a:endParaRPr lang="es-CO"/>
        </a:p>
      </dgm:t>
    </dgm:pt>
    <dgm:pt modelId="{1BEDF2A8-90DB-478C-B4D4-D484CB925211}" type="pres">
      <dgm:prSet presAssocID="{D3EE240C-851E-451A-A79A-D15E827EEAE5}" presName="spacer" presStyleCnt="0"/>
      <dgm:spPr/>
    </dgm:pt>
    <dgm:pt modelId="{A963B161-5428-43F8-8BE1-E81B3B2D1734}" type="pres">
      <dgm:prSet presAssocID="{47200FB1-5AED-469D-811C-D913F3076D71}" presName="comp" presStyleCnt="0"/>
      <dgm:spPr/>
    </dgm:pt>
    <dgm:pt modelId="{41519D84-47F0-45B6-A537-E0CAA0C7AE5E}" type="pres">
      <dgm:prSet presAssocID="{47200FB1-5AED-469D-811C-D913F3076D71}" presName="box" presStyleLbl="node1" presStyleIdx="3" presStyleCnt="4"/>
      <dgm:spPr/>
      <dgm:t>
        <a:bodyPr/>
        <a:lstStyle/>
        <a:p>
          <a:endParaRPr lang="es-CO"/>
        </a:p>
      </dgm:t>
    </dgm:pt>
    <dgm:pt modelId="{0B67EC9B-F2F9-48AD-B75B-98899366FF49}" type="pres">
      <dgm:prSet presAssocID="{47200FB1-5AED-469D-811C-D913F3076D71}" presName="img" presStyleLbl="fgImgPlace1" presStyleIdx="3" presStyleCnt="4"/>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a:stretch>
        </a:blipFill>
      </dgm:spPr>
      <dgm:t>
        <a:bodyPr/>
        <a:lstStyle/>
        <a:p>
          <a:endParaRPr lang="es-CO"/>
        </a:p>
      </dgm:t>
    </dgm:pt>
    <dgm:pt modelId="{483EC95C-9544-4083-A0EE-411DC7F215CC}" type="pres">
      <dgm:prSet presAssocID="{47200FB1-5AED-469D-811C-D913F3076D71}" presName="text" presStyleLbl="node1" presStyleIdx="3" presStyleCnt="4">
        <dgm:presLayoutVars>
          <dgm:bulletEnabled val="1"/>
        </dgm:presLayoutVars>
      </dgm:prSet>
      <dgm:spPr/>
      <dgm:t>
        <a:bodyPr/>
        <a:lstStyle/>
        <a:p>
          <a:endParaRPr lang="es-CO"/>
        </a:p>
      </dgm:t>
    </dgm:pt>
  </dgm:ptLst>
  <dgm:cxnLst>
    <dgm:cxn modelId="{D89338CE-E59A-4CBD-8210-7B0058C06083}" type="presOf" srcId="{42831E64-5E2F-4237-9245-699D2ED17C96}" destId="{330AD6F7-BD4C-4AF1-A4AD-8DD27852E68B}" srcOrd="0" destOrd="0" presId="urn:microsoft.com/office/officeart/2005/8/layout/vList4"/>
    <dgm:cxn modelId="{4A71DA18-20B2-44E3-BCBF-22ED8E8159CF}" type="presOf" srcId="{A63B8D1F-C954-42F2-A4D3-DBC23334C7E7}" destId="{3E7DF731-9072-4F18-8483-AD2FE15BCB6C}" srcOrd="0" destOrd="0" presId="urn:microsoft.com/office/officeart/2005/8/layout/vList4"/>
    <dgm:cxn modelId="{90B539A4-7BBB-491A-8C60-1AFFF1B45269}" type="presOf" srcId="{47200FB1-5AED-469D-811C-D913F3076D71}" destId="{41519D84-47F0-45B6-A537-E0CAA0C7AE5E}" srcOrd="0" destOrd="0" presId="urn:microsoft.com/office/officeart/2005/8/layout/vList4"/>
    <dgm:cxn modelId="{45E8F86B-4D14-4970-AFDB-6C67807C22A5}" type="presOf" srcId="{A63B8D1F-C954-42F2-A4D3-DBC23334C7E7}" destId="{6E72E0AE-FCBF-4E04-8986-DE829278BB8E}" srcOrd="1" destOrd="0" presId="urn:microsoft.com/office/officeart/2005/8/layout/vList4"/>
    <dgm:cxn modelId="{FB2E65C7-EDB3-436B-AE94-FE0EE8B19F9D}" srcId="{44016766-31DE-4491-A2BF-83F8BB4E051D}" destId="{47200FB1-5AED-469D-811C-D913F3076D71}" srcOrd="3" destOrd="0" parTransId="{B20D1F7D-A766-450E-9946-28EBC8BF1A53}" sibTransId="{BE06C24A-1615-4542-8B4C-152B445A38CE}"/>
    <dgm:cxn modelId="{68D3A33F-E4DD-49EF-8589-201F7F62C0B4}" type="presOf" srcId="{A21F4746-0183-439B-9C9A-4814274DA170}" destId="{A706B443-23A8-413A-A5C5-BAF377F90322}" srcOrd="1" destOrd="0" presId="urn:microsoft.com/office/officeart/2005/8/layout/vList4"/>
    <dgm:cxn modelId="{E1318324-4D9A-450F-86F7-8B7F00B8739E}" type="presOf" srcId="{42831E64-5E2F-4237-9245-699D2ED17C96}" destId="{CFD7B521-14E5-42E3-A35F-5901EBE9D6DA}" srcOrd="1" destOrd="0" presId="urn:microsoft.com/office/officeart/2005/8/layout/vList4"/>
    <dgm:cxn modelId="{F11108CA-9526-4D1A-8F5F-E3096D5A14C4}" type="presOf" srcId="{A21F4746-0183-439B-9C9A-4814274DA170}" destId="{A13D8181-22F2-4E99-9373-47BF1F3E1801}" srcOrd="0" destOrd="0" presId="urn:microsoft.com/office/officeart/2005/8/layout/vList4"/>
    <dgm:cxn modelId="{2FB76DD4-C3E0-44D3-A5F3-C33C290D376E}" type="presOf" srcId="{47200FB1-5AED-469D-811C-D913F3076D71}" destId="{483EC95C-9544-4083-A0EE-411DC7F215CC}" srcOrd="1" destOrd="0" presId="urn:microsoft.com/office/officeart/2005/8/layout/vList4"/>
    <dgm:cxn modelId="{D49E3D58-73B9-4F01-8570-2251F2FE31AE}" type="presOf" srcId="{44016766-31DE-4491-A2BF-83F8BB4E051D}" destId="{634A1F1D-66F5-4297-B21E-1D8E9C4D7F5D}" srcOrd="0" destOrd="0" presId="urn:microsoft.com/office/officeart/2005/8/layout/vList4"/>
    <dgm:cxn modelId="{91DCB591-1C7D-4982-A53E-FE7CBB061FCF}" srcId="{44016766-31DE-4491-A2BF-83F8BB4E051D}" destId="{A21F4746-0183-439B-9C9A-4814274DA170}" srcOrd="2" destOrd="0" parTransId="{7E9AFC40-DBCC-46AD-B468-942964AF4F2A}" sibTransId="{D3EE240C-851E-451A-A79A-D15E827EEAE5}"/>
    <dgm:cxn modelId="{F38F4233-7051-483B-89FD-5F74D447CAE8}" srcId="{44016766-31DE-4491-A2BF-83F8BB4E051D}" destId="{42831E64-5E2F-4237-9245-699D2ED17C96}" srcOrd="0" destOrd="0" parTransId="{E664B208-8856-43AA-AC33-8AF970363EA2}" sibTransId="{3B0C8369-0688-4D3A-B519-0B9559975DF4}"/>
    <dgm:cxn modelId="{A36F0394-701F-4F7E-B3D3-01EB5B6A8927}" srcId="{44016766-31DE-4491-A2BF-83F8BB4E051D}" destId="{A63B8D1F-C954-42F2-A4D3-DBC23334C7E7}" srcOrd="1" destOrd="0" parTransId="{2220569E-94FA-47C9-8B52-6A5F754E7F7A}" sibTransId="{B767D5BF-9344-453B-8C43-467CD9CE0054}"/>
    <dgm:cxn modelId="{2B788593-4815-4953-82B6-825BD1D59E1F}" type="presParOf" srcId="{634A1F1D-66F5-4297-B21E-1D8E9C4D7F5D}" destId="{BAC095C8-AFEA-4763-B83B-636E6C332517}" srcOrd="0" destOrd="0" presId="urn:microsoft.com/office/officeart/2005/8/layout/vList4"/>
    <dgm:cxn modelId="{6A29D61D-BA51-4CDA-82B2-47E4FD04F16C}" type="presParOf" srcId="{BAC095C8-AFEA-4763-B83B-636E6C332517}" destId="{330AD6F7-BD4C-4AF1-A4AD-8DD27852E68B}" srcOrd="0" destOrd="0" presId="urn:microsoft.com/office/officeart/2005/8/layout/vList4"/>
    <dgm:cxn modelId="{07628124-E95E-4530-8B2A-866A9CE3FD2D}" type="presParOf" srcId="{BAC095C8-AFEA-4763-B83B-636E6C332517}" destId="{005160F3-4925-49AE-906C-D2B75988C783}" srcOrd="1" destOrd="0" presId="urn:microsoft.com/office/officeart/2005/8/layout/vList4"/>
    <dgm:cxn modelId="{FB8F910C-8FFF-48DD-AF80-4BF2E101D117}" type="presParOf" srcId="{BAC095C8-AFEA-4763-B83B-636E6C332517}" destId="{CFD7B521-14E5-42E3-A35F-5901EBE9D6DA}" srcOrd="2" destOrd="0" presId="urn:microsoft.com/office/officeart/2005/8/layout/vList4"/>
    <dgm:cxn modelId="{859689C8-8CDC-4649-B0BA-81905D07229F}" type="presParOf" srcId="{634A1F1D-66F5-4297-B21E-1D8E9C4D7F5D}" destId="{6C5F00ED-B7E5-4624-B288-A998064E90F5}" srcOrd="1" destOrd="0" presId="urn:microsoft.com/office/officeart/2005/8/layout/vList4"/>
    <dgm:cxn modelId="{4E123AE1-BF41-4F3A-80CB-8FC29E7AAF37}" type="presParOf" srcId="{634A1F1D-66F5-4297-B21E-1D8E9C4D7F5D}" destId="{2E816F5D-914D-4A5C-8AC8-D472B13DD312}" srcOrd="2" destOrd="0" presId="urn:microsoft.com/office/officeart/2005/8/layout/vList4"/>
    <dgm:cxn modelId="{92134C7C-3068-45B4-9D48-29827E117577}" type="presParOf" srcId="{2E816F5D-914D-4A5C-8AC8-D472B13DD312}" destId="{3E7DF731-9072-4F18-8483-AD2FE15BCB6C}" srcOrd="0" destOrd="0" presId="urn:microsoft.com/office/officeart/2005/8/layout/vList4"/>
    <dgm:cxn modelId="{86556C57-C083-400E-B620-66B22E708D8D}" type="presParOf" srcId="{2E816F5D-914D-4A5C-8AC8-D472B13DD312}" destId="{D722A6CA-A0E2-4650-A7B5-65C8E80089E7}" srcOrd="1" destOrd="0" presId="urn:microsoft.com/office/officeart/2005/8/layout/vList4"/>
    <dgm:cxn modelId="{346DD21F-756E-4C0D-B596-0FA8ED96618C}" type="presParOf" srcId="{2E816F5D-914D-4A5C-8AC8-D472B13DD312}" destId="{6E72E0AE-FCBF-4E04-8986-DE829278BB8E}" srcOrd="2" destOrd="0" presId="urn:microsoft.com/office/officeart/2005/8/layout/vList4"/>
    <dgm:cxn modelId="{4D1CFEC8-AE7C-48E7-AD28-BE17DA800E04}" type="presParOf" srcId="{634A1F1D-66F5-4297-B21E-1D8E9C4D7F5D}" destId="{C1DB7EED-0419-401C-985A-A46E3B0ACDBC}" srcOrd="3" destOrd="0" presId="urn:microsoft.com/office/officeart/2005/8/layout/vList4"/>
    <dgm:cxn modelId="{26DC9082-F876-4D77-8461-06F03940C888}" type="presParOf" srcId="{634A1F1D-66F5-4297-B21E-1D8E9C4D7F5D}" destId="{C65BDEDF-3807-40D7-A08C-55111F54AB2B}" srcOrd="4" destOrd="0" presId="urn:microsoft.com/office/officeart/2005/8/layout/vList4"/>
    <dgm:cxn modelId="{973B882F-9B23-4658-8E63-FBA789893D8F}" type="presParOf" srcId="{C65BDEDF-3807-40D7-A08C-55111F54AB2B}" destId="{A13D8181-22F2-4E99-9373-47BF1F3E1801}" srcOrd="0" destOrd="0" presId="urn:microsoft.com/office/officeart/2005/8/layout/vList4"/>
    <dgm:cxn modelId="{40DACABB-80FC-4F22-9A18-C7EE6BAC8942}" type="presParOf" srcId="{C65BDEDF-3807-40D7-A08C-55111F54AB2B}" destId="{CFFEB3A7-ADE2-466B-B69E-63F155C92DF3}" srcOrd="1" destOrd="0" presId="urn:microsoft.com/office/officeart/2005/8/layout/vList4"/>
    <dgm:cxn modelId="{CD498563-3ECF-41E8-B200-EAEE58DEE091}" type="presParOf" srcId="{C65BDEDF-3807-40D7-A08C-55111F54AB2B}" destId="{A706B443-23A8-413A-A5C5-BAF377F90322}" srcOrd="2" destOrd="0" presId="urn:microsoft.com/office/officeart/2005/8/layout/vList4"/>
    <dgm:cxn modelId="{0E3E3F2D-861F-4A18-A3F5-DEB7F04EE17E}" type="presParOf" srcId="{634A1F1D-66F5-4297-B21E-1D8E9C4D7F5D}" destId="{1BEDF2A8-90DB-478C-B4D4-D484CB925211}" srcOrd="5" destOrd="0" presId="urn:microsoft.com/office/officeart/2005/8/layout/vList4"/>
    <dgm:cxn modelId="{1B9490FF-47DF-4024-9F33-9E5B2B227690}" type="presParOf" srcId="{634A1F1D-66F5-4297-B21E-1D8E9C4D7F5D}" destId="{A963B161-5428-43F8-8BE1-E81B3B2D1734}" srcOrd="6" destOrd="0" presId="urn:microsoft.com/office/officeart/2005/8/layout/vList4"/>
    <dgm:cxn modelId="{C96FE2F8-46AB-45BD-BD72-B24654051C73}" type="presParOf" srcId="{A963B161-5428-43F8-8BE1-E81B3B2D1734}" destId="{41519D84-47F0-45B6-A537-E0CAA0C7AE5E}" srcOrd="0" destOrd="0" presId="urn:microsoft.com/office/officeart/2005/8/layout/vList4"/>
    <dgm:cxn modelId="{EDE00E96-2DAA-4A8C-8158-E23154EEC6DF}" type="presParOf" srcId="{A963B161-5428-43F8-8BE1-E81B3B2D1734}" destId="{0B67EC9B-F2F9-48AD-B75B-98899366FF49}" srcOrd="1" destOrd="0" presId="urn:microsoft.com/office/officeart/2005/8/layout/vList4"/>
    <dgm:cxn modelId="{3652E17F-FBE6-4E40-825C-0B9751EEBBB0}" type="presParOf" srcId="{A963B161-5428-43F8-8BE1-E81B3B2D1734}" destId="{483EC95C-9544-4083-A0EE-411DC7F215CC}"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AD6F7-BD4C-4AF1-A4AD-8DD27852E68B}">
      <dsp:nvSpPr>
        <dsp:cNvPr id="0" name=""/>
        <dsp:cNvSpPr/>
      </dsp:nvSpPr>
      <dsp:spPr>
        <a:xfrm>
          <a:off x="0" y="0"/>
          <a:ext cx="8280920" cy="1936783"/>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S" sz="1800" kern="1200" dirty="0" smtClean="0"/>
            <a:t>Se eliminaron ciertas actividades cuyos representantes manifestaron no presentar vertimientos puntuales, entre otros:</a:t>
          </a:r>
        </a:p>
        <a:p>
          <a:pPr lvl="0" algn="just" defTabSz="800100">
            <a:lnSpc>
              <a:spcPct val="90000"/>
            </a:lnSpc>
            <a:spcBef>
              <a:spcPct val="0"/>
            </a:spcBef>
            <a:spcAft>
              <a:spcPct val="35000"/>
            </a:spcAft>
          </a:pPr>
          <a:r>
            <a:rPr lang="es-ES" sz="1800" kern="1200" dirty="0" smtClean="0"/>
            <a:t>- Flor de Corte, Cultivo de arroz</a:t>
          </a:r>
        </a:p>
        <a:p>
          <a:pPr lvl="0" algn="just" defTabSz="800100">
            <a:lnSpc>
              <a:spcPct val="90000"/>
            </a:lnSpc>
            <a:spcBef>
              <a:spcPct val="0"/>
            </a:spcBef>
            <a:spcAft>
              <a:spcPct val="35000"/>
            </a:spcAft>
          </a:pPr>
          <a:r>
            <a:rPr lang="es-ES" sz="1800" kern="1200" dirty="0" smtClean="0"/>
            <a:t>- Acuicultura y Piscicultura</a:t>
          </a:r>
        </a:p>
        <a:p>
          <a:pPr lvl="0" algn="just" defTabSz="800100">
            <a:lnSpc>
              <a:spcPct val="90000"/>
            </a:lnSpc>
            <a:spcBef>
              <a:spcPct val="0"/>
            </a:spcBef>
            <a:spcAft>
              <a:spcPct val="35000"/>
            </a:spcAft>
          </a:pPr>
          <a:r>
            <a:rPr lang="es-ES" sz="1800" kern="1200" dirty="0" smtClean="0"/>
            <a:t>- Tratamientos médicos de oncología</a:t>
          </a:r>
          <a:endParaRPr lang="es-CO" sz="1800" kern="1200" dirty="0"/>
        </a:p>
      </dsp:txBody>
      <dsp:txXfrm>
        <a:off x="1770007" y="0"/>
        <a:ext cx="6510912" cy="1936783"/>
      </dsp:txXfrm>
    </dsp:sp>
    <dsp:sp modelId="{005160F3-4925-49AE-906C-D2B75988C783}">
      <dsp:nvSpPr>
        <dsp:cNvPr id="0" name=""/>
        <dsp:cNvSpPr/>
      </dsp:nvSpPr>
      <dsp:spPr>
        <a:xfrm>
          <a:off x="10436" y="313334"/>
          <a:ext cx="1753816" cy="1302610"/>
        </a:xfrm>
        <a:prstGeom prst="roundRect">
          <a:avLst>
            <a:gd name="adj" fmla="val 10000"/>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7DF731-9072-4F18-8483-AD2FE15BCB6C}">
      <dsp:nvSpPr>
        <dsp:cNvPr id="0" name=""/>
        <dsp:cNvSpPr/>
      </dsp:nvSpPr>
      <dsp:spPr>
        <a:xfrm>
          <a:off x="0" y="2050607"/>
          <a:ext cx="8280920" cy="733174"/>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S" sz="1800" kern="1200" dirty="0" smtClean="0"/>
            <a:t>Se incorporó la diferenciación de las Aguas Residuales Domésticas  (ARD) de las Aguas Residuales no Domésticas (</a:t>
          </a:r>
          <a:r>
            <a:rPr lang="es-ES" sz="1800" kern="1200" dirty="0" err="1" smtClean="0"/>
            <a:t>ARnD</a:t>
          </a:r>
          <a:r>
            <a:rPr lang="es-ES" sz="1800" kern="1200" dirty="0" smtClean="0"/>
            <a:t>).</a:t>
          </a:r>
          <a:endParaRPr lang="es-CO" sz="1800" kern="1200" dirty="0"/>
        </a:p>
      </dsp:txBody>
      <dsp:txXfrm>
        <a:off x="1770007" y="2050607"/>
        <a:ext cx="6510912" cy="733174"/>
      </dsp:txXfrm>
    </dsp:sp>
    <dsp:sp modelId="{D722A6CA-A0E2-4650-A7B5-65C8E80089E7}">
      <dsp:nvSpPr>
        <dsp:cNvPr id="0" name=""/>
        <dsp:cNvSpPr/>
      </dsp:nvSpPr>
      <dsp:spPr>
        <a:xfrm>
          <a:off x="23031" y="2086176"/>
          <a:ext cx="1693746" cy="662036"/>
        </a:xfrm>
        <a:prstGeom prst="roundRect">
          <a:avLst>
            <a:gd name="adj" fmla="val 10000"/>
          </a:avLst>
        </a:prstGeom>
        <a:blipFill>
          <a:blip xmlns:r="http://schemas.openxmlformats.org/officeDocument/2006/relationships" r:embed="rId2" cstate="email">
            <a:extLst>
              <a:ext uri="{28A0092B-C50C-407E-A947-70E740481C1C}">
                <a14:useLocalDpi xmlns:a14="http://schemas.microsoft.com/office/drawing/2010/main" val="0"/>
              </a:ext>
            </a:extLst>
          </a:blip>
          <a:srcRect/>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3D8181-22F2-4E99-9373-47BF1F3E1801}">
      <dsp:nvSpPr>
        <dsp:cNvPr id="0" name=""/>
        <dsp:cNvSpPr/>
      </dsp:nvSpPr>
      <dsp:spPr>
        <a:xfrm>
          <a:off x="0" y="2914701"/>
          <a:ext cx="8280920" cy="60221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ES" sz="1800" kern="1200" dirty="0" smtClean="0"/>
            <a:t>Se incorporaron nuevas actividades de acuerdo con información suministrada por las actividades, comerciales o de servicios. </a:t>
          </a:r>
          <a:endParaRPr lang="es-CO" sz="1800" kern="1200" dirty="0"/>
        </a:p>
      </dsp:txBody>
      <dsp:txXfrm>
        <a:off x="1770007" y="2914701"/>
        <a:ext cx="6510912" cy="602219"/>
      </dsp:txXfrm>
    </dsp:sp>
    <dsp:sp modelId="{CFFEB3A7-ADE2-466B-B69E-63F155C92DF3}">
      <dsp:nvSpPr>
        <dsp:cNvPr id="0" name=""/>
        <dsp:cNvSpPr/>
      </dsp:nvSpPr>
      <dsp:spPr>
        <a:xfrm>
          <a:off x="0" y="2952327"/>
          <a:ext cx="1718920" cy="550252"/>
        </a:xfrm>
        <a:prstGeom prst="roundRect">
          <a:avLst>
            <a:gd name="adj" fmla="val 10000"/>
          </a:avLst>
        </a:prstGeom>
        <a:blipFill>
          <a:blip xmlns:r="http://schemas.openxmlformats.org/officeDocument/2006/relationships" r:embed="rId3" cstate="email">
            <a:extLst>
              <a:ext uri="{28A0092B-C50C-407E-A947-70E740481C1C}">
                <a14:useLocalDpi xmlns:a14="http://schemas.microsoft.com/office/drawing/2010/main" val="0"/>
              </a:ext>
            </a:extLst>
          </a:blip>
          <a:srcRect/>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519D84-47F0-45B6-A537-E0CAA0C7AE5E}">
      <dsp:nvSpPr>
        <dsp:cNvPr id="0" name=""/>
        <dsp:cNvSpPr/>
      </dsp:nvSpPr>
      <dsp:spPr>
        <a:xfrm>
          <a:off x="0" y="3613649"/>
          <a:ext cx="8280920" cy="11382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CO" sz="1800" kern="1200" dirty="0" smtClean="0"/>
            <a:t>Se pasó de los valores límites máximos permisibles expresados en carga (Kg/día) a los expresados en concentración (mg/L)</a:t>
          </a:r>
          <a:endParaRPr lang="es-CO" sz="1800" kern="1200" dirty="0"/>
        </a:p>
      </dsp:txBody>
      <dsp:txXfrm>
        <a:off x="1770007" y="3613649"/>
        <a:ext cx="6510912" cy="1138239"/>
      </dsp:txXfrm>
    </dsp:sp>
    <dsp:sp modelId="{0B67EC9B-F2F9-48AD-B75B-98899366FF49}">
      <dsp:nvSpPr>
        <dsp:cNvPr id="0" name=""/>
        <dsp:cNvSpPr/>
      </dsp:nvSpPr>
      <dsp:spPr>
        <a:xfrm>
          <a:off x="113823" y="3727473"/>
          <a:ext cx="1656184" cy="910591"/>
        </a:xfrm>
        <a:prstGeom prst="roundRect">
          <a:avLst>
            <a:gd name="adj" fmla="val 10000"/>
          </a:avLst>
        </a:prstGeom>
        <a:blipFill>
          <a:blip xmlns:r="http://schemas.openxmlformats.org/officeDocument/2006/relationships" r:embed="rId4" cstate="email">
            <a:extLst>
              <a:ext uri="{28A0092B-C50C-407E-A947-70E740481C1C}">
                <a14:useLocalDpi xmlns:a14="http://schemas.microsoft.com/office/drawing/2010/main" val="0"/>
              </a:ext>
            </a:extLst>
          </a:blip>
          <a:srcRect/>
          <a:stretch>
            <a:fillRect/>
          </a:stretch>
        </a:blip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5ADA2C2-562F-4A09-A62D-2C8C7A3F22FD}" type="datetimeFigureOut">
              <a:rPr lang="es-CO" smtClean="0"/>
              <a:t>23/03/2015</a:t>
            </a:fld>
            <a:endParaRPr lang="es-CO"/>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18B5EA4-AC4A-4018-BF54-D88011E3B4DB}" type="slidenum">
              <a:rPr lang="es-CO" smtClean="0"/>
              <a:t>‹Nº›</a:t>
            </a:fld>
            <a:endParaRPr lang="es-CO"/>
          </a:p>
        </p:txBody>
      </p:sp>
    </p:spTree>
    <p:extLst>
      <p:ext uri="{BB962C8B-B14F-4D97-AF65-F5344CB8AC3E}">
        <p14:creationId xmlns:p14="http://schemas.microsoft.com/office/powerpoint/2010/main" val="1708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Este Esta presentación, que se recomienda ver en modo de presentación, muestra las nuevas funciones de PowerPoint. Estas diapositivas están diseñadas para ofrecerle excelentes ideas para las presentaciones que creará en PowerPoint 2011.</a:t>
            </a:r>
          </a:p>
          <a:p>
            <a:endParaRPr lang="es-ES" dirty="0" smtClean="0"/>
          </a:p>
          <a:p>
            <a:pPr>
              <a:spcBef>
                <a:spcPct val="0"/>
              </a:spcBef>
            </a:pPr>
            <a:r>
              <a:rPr lang="es-ES" dirty="0" smtClean="0"/>
              <a:t>Para obtener más plantillas de muestra, haga clic en el menú Archivo y después en la ficha Nuevo a partir de plantilla. En Plantilla, haga clic en Presentaciones.</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extLst>
      <p:ext uri="{BB962C8B-B14F-4D97-AF65-F5344CB8AC3E}">
        <p14:creationId xmlns:p14="http://schemas.microsoft.com/office/powerpoint/2010/main" val="2292137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extLst>
      <p:ext uri="{BB962C8B-B14F-4D97-AF65-F5344CB8AC3E}">
        <p14:creationId xmlns:p14="http://schemas.microsoft.com/office/powerpoint/2010/main" val="4013916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15</a:t>
            </a:fld>
            <a:endParaRPr lang="es-ES" dirty="0">
              <a:solidFill>
                <a:prstClr val="black"/>
              </a:solidFill>
            </a:endParaRPr>
          </a:p>
        </p:txBody>
      </p:sp>
    </p:spTree>
    <p:extLst>
      <p:ext uri="{BB962C8B-B14F-4D97-AF65-F5344CB8AC3E}">
        <p14:creationId xmlns:p14="http://schemas.microsoft.com/office/powerpoint/2010/main" val="2561418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076491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smtClean="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18</a:t>
            </a:fld>
            <a:endParaRPr lang="es-ES" dirty="0">
              <a:solidFill>
                <a:prstClr val="black"/>
              </a:solidFill>
            </a:endParaRPr>
          </a:p>
        </p:txBody>
      </p:sp>
    </p:spTree>
    <p:extLst>
      <p:ext uri="{BB962C8B-B14F-4D97-AF65-F5344CB8AC3E}">
        <p14:creationId xmlns:p14="http://schemas.microsoft.com/office/powerpoint/2010/main" val="2208935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Este Esta presentación, que se recomienda ver en modo de presentación, muestra las nuevas funciones de PowerPoint. Estas diapositivas están diseñadas para ofrecerle excelentes ideas para las presentaciones que creará en PowerPoint 2011.</a:t>
            </a:r>
          </a:p>
          <a:p>
            <a:endParaRPr lang="es-ES" dirty="0" smtClean="0"/>
          </a:p>
          <a:p>
            <a:pPr>
              <a:spcBef>
                <a:spcPct val="0"/>
              </a:spcBef>
            </a:pPr>
            <a:r>
              <a:rPr lang="es-ES" dirty="0" smtClean="0"/>
              <a:t>Para obtener más plantillas de muestra, haga clic en el menú Archivo y después en la ficha Nuevo a partir de plantilla. En Plantilla, haga clic en Presentaciones.</a:t>
            </a:r>
          </a:p>
        </p:txBody>
      </p:sp>
      <p:sp>
        <p:nvSpPr>
          <p:cNvPr id="4" name="Slide Number Placeholder 3"/>
          <p:cNvSpPr>
            <a:spLocks noGrp="1"/>
          </p:cNvSpPr>
          <p:nvPr>
            <p:ph type="sldNum" sz="quarter" idx="10"/>
          </p:nvPr>
        </p:nvSpPr>
        <p:spPr/>
        <p:txBody>
          <a:bodyPr/>
          <a:lstStyle/>
          <a:p>
            <a:fld id="{58CC9574-A819-4FE4-99A7-1E27AD09ADC2}" type="slidenum">
              <a:rPr lang="es-ES" smtClean="0"/>
              <a:pPr/>
              <a:t>20</a:t>
            </a:fld>
            <a:endParaRPr lang="es-ES" dirty="0"/>
          </a:p>
        </p:txBody>
      </p:sp>
    </p:spTree>
    <p:extLst>
      <p:ext uri="{BB962C8B-B14F-4D97-AF65-F5344CB8AC3E}">
        <p14:creationId xmlns:p14="http://schemas.microsoft.com/office/powerpoint/2010/main" val="850738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pPr/>
              <a:t>2</a:t>
            </a:fld>
            <a:endParaRPr lang="es-ES" dirty="0"/>
          </a:p>
        </p:txBody>
      </p:sp>
    </p:spTree>
    <p:extLst>
      <p:ext uri="{BB962C8B-B14F-4D97-AF65-F5344CB8AC3E}">
        <p14:creationId xmlns:p14="http://schemas.microsoft.com/office/powerpoint/2010/main" val="3788824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3</a:t>
            </a:fld>
            <a:endParaRPr lang="es-ES" dirty="0"/>
          </a:p>
        </p:txBody>
      </p:sp>
    </p:spTree>
    <p:extLst>
      <p:ext uri="{BB962C8B-B14F-4D97-AF65-F5344CB8AC3E}">
        <p14:creationId xmlns:p14="http://schemas.microsoft.com/office/powerpoint/2010/main" val="2538626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extLst>
      <p:ext uri="{BB962C8B-B14F-4D97-AF65-F5344CB8AC3E}">
        <p14:creationId xmlns:p14="http://schemas.microsoft.com/office/powerpoint/2010/main" val="3828586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5</a:t>
            </a:fld>
            <a:endParaRPr lang="es-ES" dirty="0">
              <a:solidFill>
                <a:prstClr val="black"/>
              </a:solidFill>
            </a:endParaRPr>
          </a:p>
        </p:txBody>
      </p:sp>
    </p:spTree>
    <p:extLst>
      <p:ext uri="{BB962C8B-B14F-4D97-AF65-F5344CB8AC3E}">
        <p14:creationId xmlns:p14="http://schemas.microsoft.com/office/powerpoint/2010/main" val="489272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58CC9574-A819-4FE4-99A7-1E27AD09ADC2}" type="slidenum">
              <a:rPr lang="es-ES" smtClean="0"/>
              <a:pPr/>
              <a:t>6</a:t>
            </a:fld>
            <a:endParaRPr lang="es-ES" dirty="0"/>
          </a:p>
        </p:txBody>
      </p:sp>
    </p:spTree>
    <p:extLst>
      <p:ext uri="{BB962C8B-B14F-4D97-AF65-F5344CB8AC3E}">
        <p14:creationId xmlns:p14="http://schemas.microsoft.com/office/powerpoint/2010/main" val="2354820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extLst>
      <p:ext uri="{BB962C8B-B14F-4D97-AF65-F5344CB8AC3E}">
        <p14:creationId xmlns:p14="http://schemas.microsoft.com/office/powerpoint/2010/main" val="2113595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12</a:t>
            </a:fld>
            <a:endParaRPr lang="es-ES" dirty="0">
              <a:solidFill>
                <a:prstClr val="black"/>
              </a:solidFill>
            </a:endParaRPr>
          </a:p>
        </p:txBody>
      </p:sp>
    </p:spTree>
    <p:extLst>
      <p:ext uri="{BB962C8B-B14F-4D97-AF65-F5344CB8AC3E}">
        <p14:creationId xmlns:p14="http://schemas.microsoft.com/office/powerpoint/2010/main" val="53718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13</a:t>
            </a:fld>
            <a:endParaRPr lang="es-ES" dirty="0">
              <a:solidFill>
                <a:prstClr val="black"/>
              </a:solidFill>
            </a:endParaRPr>
          </a:p>
        </p:txBody>
      </p:sp>
    </p:spTree>
    <p:extLst>
      <p:ext uri="{BB962C8B-B14F-4D97-AF65-F5344CB8AC3E}">
        <p14:creationId xmlns:p14="http://schemas.microsoft.com/office/powerpoint/2010/main" val="11135392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23/03/2015</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_tradnl" smtClean="0"/>
              <a:t>Clic para editar título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ido multimedia con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23/03/2015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_tradnl" smtClean="0"/>
              <a:t>Clic para editar título</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_tradnl" smtClean="0"/>
              <a:t>Haga clic en el icono para agregar medios</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_tradnl"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_tradnl" smtClean="0"/>
              <a:t>Clic para editar título</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_tradnl"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23/03/2015</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Date Placeholder 3"/>
          <p:cNvSpPr>
            <a:spLocks noGrp="1"/>
          </p:cNvSpPr>
          <p:nvPr>
            <p:ph type="dt" sz="half" idx="10"/>
          </p:nvPr>
        </p:nvSpPr>
        <p:spPr/>
        <p:txBody>
          <a:bodyPr/>
          <a:lstStyle/>
          <a:p>
            <a:fld id="{A258050E-B668-4FA7-85AD-C750C80A6E9B}" type="datetimeFigureOut">
              <a:rPr kumimoji="0" lang="es-ES"/>
              <a:pPr/>
              <a:t>23/03/2015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240D5ECE-8B49-45CD-BE81-EF81920D1969}" type="slidenum">
              <a:rPr kumimoji="0"/>
              <a:pPr/>
              <a:t>‹Nº›</a:t>
            </a:fld>
            <a:endParaRPr kumimoji="0" lang="es-ES"/>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_tradnl" smtClean="0"/>
              <a:t>Clic para editar título</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kumimoji="0" lang="es-ES"/>
              <a:pPr/>
              <a:t>23/03/2015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 blanco">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kumimoji="0" lang="es-ES"/>
              <a:pPr/>
              <a:t>23/03/2015</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73820FCD-5F4C-4989-BE05-0A8208BCBC21}" type="slidenum">
              <a:rPr kumimoji="0"/>
              <a:pPr/>
              <a:t>‹Nº›</a:t>
            </a:fld>
            <a:endParaRPr kumimoji="0"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3A4AB6DA-2A7B-4539-8E6F-FA5CAB914BD0}" type="datetime1">
              <a:rPr lang="es-ES"/>
              <a:pPr>
                <a:defRPr/>
              </a:pPr>
              <a:t>23/03/2015</a:t>
            </a:fld>
            <a:endParaRPr lang="es-ES"/>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fld id="{4F45FEF3-333D-4AEA-81E7-0ADF1B83C392}" type="slidenum">
              <a:rPr lang="es-ES" altLang="es-CO"/>
              <a:pPr/>
              <a:t>‹Nº›</a:t>
            </a:fld>
            <a:endParaRPr lang="es-ES" altLang="es-CO"/>
          </a:p>
        </p:txBody>
      </p:sp>
    </p:spTree>
    <p:extLst>
      <p:ext uri="{BB962C8B-B14F-4D97-AF65-F5344CB8AC3E}">
        <p14:creationId xmlns:p14="http://schemas.microsoft.com/office/powerpoint/2010/main" val="3928643589"/>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_tradnl" smtClean="0"/>
              <a:t>Clic para editar título</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_tradnl" smtClean="0"/>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_tradnl" smtClean="0"/>
              <a:t>Clic para editar título</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kumimoji="0" lang="es-ES"/>
              <a:pPr/>
              <a:t>23/03/2015</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_tradnl" smtClean="0"/>
              <a:t>Clic para editar título</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kumimoji="0" lang="es-ES"/>
              <a:pPr/>
              <a:t>23/03/2015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kumimoji="0"/>
              <a:pPr/>
              <a:t>‹Nº›</a:t>
            </a:fld>
            <a:endParaRPr kumimoji="0" lang="es-ES"/>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_tradnl" smtClean="0"/>
              <a:t>Clic para editar título</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5" name="Date Placeholder 4"/>
          <p:cNvSpPr>
            <a:spLocks noGrp="1"/>
          </p:cNvSpPr>
          <p:nvPr>
            <p:ph type="dt" sz="half" idx="10"/>
          </p:nvPr>
        </p:nvSpPr>
        <p:spPr/>
        <p:txBody>
          <a:bodyPr/>
          <a:lstStyle/>
          <a:p>
            <a:fld id="{A258050E-B668-4FA7-85AD-C750C80A6E9B}" type="datetimeFigureOut">
              <a:rPr kumimoji="0" lang="es-ES"/>
              <a:pPr/>
              <a:t>23/03/2015</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23/03/2015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pic>
        <p:nvPicPr>
          <p:cNvPr id="6" name="Picture 5"/>
          <p:cNvPicPr>
            <a:picLocks noChangeAspect="1"/>
          </p:cNvPicPr>
          <p:nvPr userDrawn="1"/>
        </p:nvPicPr>
        <p:blipFill>
          <a:blip r:embed="rId2"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_tradnl" smtClean="0"/>
              <a:t>Clic para editar título</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ólo el título: Énfasi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kumimoji="0" lang="es-ES"/>
              <a:pPr/>
              <a:t>23/03/2015</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240D5ECE-8B49-45CD-BE81-EF81920D1969}" type="slidenum">
              <a:rPr kumimoji="0"/>
              <a:pPr/>
              <a:t>‹Nº›</a:t>
            </a:fld>
            <a:endParaRPr kumimoji="0" lang="es-ES"/>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_tradnl"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ulo con texto ">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23/03/2015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_tradnl" smtClean="0"/>
              <a:t>Clic para editar título</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_tradnl" smtClean="0"/>
              <a:t>Clic para editar título</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_tradnl"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kumimoji="0" lang="es-ES"/>
              <a:pPr/>
              <a:t>23/03/2015</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kumimoji="0"/>
              <a:pPr/>
              <a:t>‹Nº›</a:t>
            </a:fld>
            <a:endParaRPr kumimoji="0" lang="es-E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8"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_tradnl" smtClean="0"/>
              <a:t>Clic para editar título</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rPr kumimoji="0" lang="es-ES"/>
              <a:pPr/>
              <a:t>23/03/2015</a:t>
            </a:fld>
            <a:endParaRPr kumimoji="0"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rPr kumimoji="0"/>
              <a:pPr/>
              <a:t>‹Nº›</a:t>
            </a:fld>
            <a:endParaRPr kumimoji="0"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 id="2147483677" r:id="rId15"/>
  </p:sldLayoutIdLst>
  <p:timing>
    <p:tnLst>
      <p:par>
        <p:cTn id="1" dur="indefinite" restart="never" nodeType="tmRoot"/>
      </p:par>
    </p:tnLst>
  </p:timing>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3.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5.jpeg"/><Relationship Id="rId4"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8" Type="http://schemas.openxmlformats.org/officeDocument/2006/relationships/hyperlink" Target="http://www.ulloa-valle.gov.co/noticias.shtml?apc=Cnxx-1-&amp;x=2656161" TargetMode="External"/><Relationship Id="rId13" Type="http://schemas.openxmlformats.org/officeDocument/2006/relationships/hyperlink" Target="https://almibarimposible.wordpress.com/2008/01/10/sobre-barros-y-lodoshemeroteca-v/" TargetMode="External"/><Relationship Id="rId18" Type="http://schemas.openxmlformats.org/officeDocument/2006/relationships/hyperlink" Target="http://www.nlm.nih.gov/medlineplus/spanish/radiationexposure.html" TargetMode="External"/><Relationship Id="rId3" Type="http://schemas.openxmlformats.org/officeDocument/2006/relationships/hyperlink" Target="http://naturalezayvoluntariadoambiental.blogspot.com/2012/05/un-reactor-convierte-los-plasticos.html" TargetMode="External"/><Relationship Id="rId21" Type="http://schemas.openxmlformats.org/officeDocument/2006/relationships/hyperlink" Target="http://blog.pucp.edu.pe/blog/marketeando/tag/trabajo" TargetMode="External"/><Relationship Id="rId7" Type="http://schemas.openxmlformats.org/officeDocument/2006/relationships/hyperlink" Target="http://apocalipsiszombiearmasidemas.blogspot.com/2012/04/caminos-alternativos-alcantarillado.html" TargetMode="External"/><Relationship Id="rId12" Type="http://schemas.openxmlformats.org/officeDocument/2006/relationships/hyperlink" Target="http://es.wikipedia.org/wiki/Desag%C3%BCe" TargetMode="External"/><Relationship Id="rId17" Type="http://schemas.openxmlformats.org/officeDocument/2006/relationships/hyperlink" Target="http://www.gopixpic.com/600/medidor-de-caudal-agua/http:||img*alibaba*com|photo|649202106|Water_flowmeter*jpg/" TargetMode="External"/><Relationship Id="rId2" Type="http://schemas.openxmlformats.org/officeDocument/2006/relationships/hyperlink" Target="http://www.backyard-gardening-fun.com/testing-soil-pH.html" TargetMode="External"/><Relationship Id="rId16" Type="http://schemas.openxmlformats.org/officeDocument/2006/relationships/hyperlink" Target="http://www.ceajalisco.gob.mx/notas/nota_moderniza_ptar_chapala.html" TargetMode="External"/><Relationship Id="rId20" Type="http://schemas.openxmlformats.org/officeDocument/2006/relationships/hyperlink" Target="http://www.vanguardia.com/santander/area-metropolitana/196521-emergencia-invernal-por-creciente-del-rio-de-oro" TargetMode="External"/><Relationship Id="rId1" Type="http://schemas.openxmlformats.org/officeDocument/2006/relationships/slideLayout" Target="../slideLayouts/slideLayout14.xml"/><Relationship Id="rId6" Type="http://schemas.openxmlformats.org/officeDocument/2006/relationships/hyperlink" Target="http://www.hispacolex.com/biblioteca/articulos-doctrinales/consecuencias-legales-de-la-contaminacion-de-los-suelos-industriales/" TargetMode="External"/><Relationship Id="rId11" Type="http://schemas.openxmlformats.org/officeDocument/2006/relationships/hyperlink" Target="http://www.greenpeace.org/espana/es/photosvideos/photos/expertos-del-laboratorio-franc-2/" TargetMode="External"/><Relationship Id="rId5" Type="http://schemas.openxmlformats.org/officeDocument/2006/relationships/hyperlink" Target="http://mosqueraterritorial.blogspot.com/" TargetMode="External"/><Relationship Id="rId15" Type="http://schemas.openxmlformats.org/officeDocument/2006/relationships/hyperlink" Target="http://losporquesdelanaturaleza.com/peak-oil-y-petroleo-no-convencional/" TargetMode="External"/><Relationship Id="rId10" Type="http://schemas.openxmlformats.org/officeDocument/2006/relationships/hyperlink" Target="http://elpilon.com.co/inicio/lucha-contra-las-espumas-que-empanan-el-rio-cesar/" TargetMode="External"/><Relationship Id="rId19" Type="http://schemas.openxmlformats.org/officeDocument/2006/relationships/hyperlink" Target="http://www.hotelesenlastermas.com/que-son-las-aguas-termales/" TargetMode="External"/><Relationship Id="rId4" Type="http://schemas.openxmlformats.org/officeDocument/2006/relationships/hyperlink" Target="http://www.ecologiahoy.com/aguas-residuales" TargetMode="External"/><Relationship Id="rId9" Type="http://schemas.openxmlformats.org/officeDocument/2006/relationships/hyperlink" Target="http://procesosbio.wikispaces.com/Balance+de+Masa" TargetMode="External"/><Relationship Id="rId14" Type="http://schemas.openxmlformats.org/officeDocument/2006/relationships/hyperlink" Target="http://www.otragranada.org/spip.php?article503"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3.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s-ES" sz="2800" dirty="0" smtClean="0"/>
              <a:t>Resolución 0631 de 2015</a:t>
            </a:r>
            <a:endParaRPr lang="es-ES" sz="2800" dirty="0"/>
          </a:p>
        </p:txBody>
      </p:sp>
      <p:sp>
        <p:nvSpPr>
          <p:cNvPr id="5" name="Title 4"/>
          <p:cNvSpPr>
            <a:spLocks noGrp="1"/>
          </p:cNvSpPr>
          <p:nvPr>
            <p:ph type="title"/>
          </p:nvPr>
        </p:nvSpPr>
        <p:spPr>
          <a:xfrm>
            <a:off x="228600" y="3048000"/>
            <a:ext cx="7239000" cy="1828800"/>
          </a:xfrm>
        </p:spPr>
        <p:txBody>
          <a:bodyPr>
            <a:noAutofit/>
          </a:bodyPr>
          <a:lstStyle/>
          <a:p>
            <a:r>
              <a:rPr lang="es-ES" sz="2400" b="0" dirty="0" smtClean="0">
                <a:solidFill>
                  <a:srgbClr val="7BCF27"/>
                </a:solidFill>
                <a:latin typeface="Calibri" pitchFamily="34" charset="0"/>
              </a:rPr>
              <a:t>Por la cual se establecen los parámetros y los valores límites máximos permisibles en los vertimientos puntuales a cuerpos de agua superficiales y a los sistemas de alcantarillado público y se dictan otras disposiciones</a:t>
            </a:r>
            <a:endParaRPr lang="es-ES" sz="5400" b="0" dirty="0"/>
          </a:p>
        </p:txBody>
      </p:sp>
      <p:sp>
        <p:nvSpPr>
          <p:cNvPr id="2" name="CuadroTexto 1"/>
          <p:cNvSpPr txBox="1"/>
          <p:nvPr/>
        </p:nvSpPr>
        <p:spPr>
          <a:xfrm>
            <a:off x="3203848" y="5579948"/>
            <a:ext cx="2808312" cy="369332"/>
          </a:xfrm>
          <a:prstGeom prst="rect">
            <a:avLst/>
          </a:prstGeom>
          <a:noFill/>
        </p:spPr>
        <p:txBody>
          <a:bodyPr wrap="square" rtlCol="0">
            <a:spAutoFit/>
          </a:bodyPr>
          <a:lstStyle/>
          <a:p>
            <a:pPr algn="ctr"/>
            <a:r>
              <a:rPr lang="es-CO" b="1" dirty="0" smtClean="0"/>
              <a:t>2015</a:t>
            </a:r>
            <a:endParaRPr lang="es-CO" b="1" dirty="0"/>
          </a:p>
        </p:txBody>
      </p:sp>
      <p:pic>
        <p:nvPicPr>
          <p:cNvPr id="6" name="Imagen 5" descr="cid:image002.png@01CFEEA7.1600BD10"/>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34817" y="223550"/>
            <a:ext cx="4152900" cy="9048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solidFill>
                  <a:schemeClr val="bg2">
                    <a:lumMod val="10000"/>
                  </a:schemeClr>
                </a:solidFill>
              </a:rPr>
              <a:t>Estructura Conceptual</a:t>
            </a:r>
            <a:endParaRPr lang="es-CO" dirty="0"/>
          </a:p>
        </p:txBody>
      </p:sp>
      <p:grpSp>
        <p:nvGrpSpPr>
          <p:cNvPr id="12" name="Grupo 11"/>
          <p:cNvGrpSpPr/>
          <p:nvPr/>
        </p:nvGrpSpPr>
        <p:grpSpPr>
          <a:xfrm>
            <a:off x="560813" y="1268760"/>
            <a:ext cx="7881363" cy="944608"/>
            <a:chOff x="560813" y="1628800"/>
            <a:chExt cx="7827611" cy="944608"/>
          </a:xfrm>
        </p:grpSpPr>
        <p:sp>
          <p:nvSpPr>
            <p:cNvPr id="8" name="Rectángulo 7"/>
            <p:cNvSpPr/>
            <p:nvPr/>
          </p:nvSpPr>
          <p:spPr>
            <a:xfrm>
              <a:off x="2195736" y="1628800"/>
              <a:ext cx="6192688" cy="9233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nSpc>
                  <a:spcPct val="100000"/>
                </a:lnSpc>
                <a:spcAft>
                  <a:spcPts val="0"/>
                </a:spcAft>
              </a:pPr>
              <a:r>
                <a:rPr lang="es-ES" b="1" dirty="0"/>
                <a:t>YNCH – No Convencionales. </a:t>
              </a:r>
            </a:p>
            <a:p>
              <a:pPr lvl="0">
                <a:lnSpc>
                  <a:spcPct val="100000"/>
                </a:lnSpc>
                <a:spcAft>
                  <a:spcPts val="0"/>
                </a:spcAft>
              </a:pPr>
              <a:r>
                <a:rPr lang="es-ES" dirty="0"/>
                <a:t>No se admitirán vertimientos hasta tanto no se cuente con información técnica suficiente.</a:t>
              </a:r>
              <a:endParaRPr lang="es-ES" b="1" dirty="0"/>
            </a:p>
          </p:txBody>
        </p:sp>
        <p:sp>
          <p:nvSpPr>
            <p:cNvPr id="10" name="Rectángulo redondeado 9"/>
            <p:cNvSpPr/>
            <p:nvPr/>
          </p:nvSpPr>
          <p:spPr>
            <a:xfrm>
              <a:off x="560813" y="1628800"/>
              <a:ext cx="1634923" cy="944608"/>
            </a:xfrm>
            <a:prstGeom prst="roundRect">
              <a:avLst>
                <a:gd name="adj" fmla="val 10000"/>
              </a:avLst>
            </a:prstGeom>
            <a:blipFill>
              <a:blip r:embed="rId2" cstate="email">
                <a:extLst>
                  <a:ext uri="{28A0092B-C50C-407E-A947-70E740481C1C}">
                    <a14:useLocalDpi xmlns:a14="http://schemas.microsoft.com/office/drawing/2010/main" val="0"/>
                  </a:ext>
                </a:extLst>
              </a:blip>
              <a:srcRect/>
              <a:stretch>
                <a:fillRect/>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grpSp>
      <p:grpSp>
        <p:nvGrpSpPr>
          <p:cNvPr id="13" name="Grupo 12"/>
          <p:cNvGrpSpPr/>
          <p:nvPr/>
        </p:nvGrpSpPr>
        <p:grpSpPr>
          <a:xfrm>
            <a:off x="539552" y="2492896"/>
            <a:ext cx="7902624" cy="2308324"/>
            <a:chOff x="539552" y="2708920"/>
            <a:chExt cx="7902624" cy="2308324"/>
          </a:xfrm>
        </p:grpSpPr>
        <p:sp>
          <p:nvSpPr>
            <p:cNvPr id="3" name="Rectángulo 2"/>
            <p:cNvSpPr/>
            <p:nvPr/>
          </p:nvSpPr>
          <p:spPr>
            <a:xfrm>
              <a:off x="2195736" y="2708920"/>
              <a:ext cx="6246440" cy="23083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just"/>
              <a:r>
                <a:rPr lang="es-ES" b="1" dirty="0" smtClean="0"/>
                <a:t>Vertimientos al Alcantarillado</a:t>
              </a:r>
            </a:p>
            <a:p>
              <a:pPr lvl="0" algn="just"/>
              <a:r>
                <a:rPr lang="es-ES" dirty="0" smtClean="0"/>
                <a:t>Se establece una </a:t>
              </a:r>
              <a:r>
                <a:rPr lang="es-ES" dirty="0"/>
                <a:t>relación </a:t>
              </a:r>
              <a:r>
                <a:rPr lang="es-ES" dirty="0" smtClean="0"/>
                <a:t>de 1,5 con </a:t>
              </a:r>
              <a:r>
                <a:rPr lang="es-ES" dirty="0"/>
                <a:t>respecto a los valores de vertimiento a cuerpos de agua</a:t>
              </a:r>
              <a:r>
                <a:rPr lang="es-ES" dirty="0" smtClean="0"/>
                <a:t>. </a:t>
              </a:r>
              <a:endParaRPr lang="es-ES" dirty="0"/>
            </a:p>
            <a:p>
              <a:pPr lvl="0" algn="just"/>
              <a:r>
                <a:rPr lang="es-ES" dirty="0" smtClean="0"/>
                <a:t>Aplicable </a:t>
              </a:r>
              <a:r>
                <a:rPr lang="es-ES" dirty="0"/>
                <a:t>a </a:t>
              </a:r>
              <a:r>
                <a:rPr lang="es-ES" dirty="0" smtClean="0"/>
                <a:t>PARÁMETROS GENERALES, COMPUESTOS DE NITRÓGENO Y DE FÓSFORO.</a:t>
              </a:r>
            </a:p>
            <a:p>
              <a:pPr algn="just"/>
              <a:r>
                <a:rPr lang="es-ES" dirty="0"/>
                <a:t>Para los parámetros de METALES Y METALOIDES, IONES,  HIDROCARBUROS Y AGROQUÍMICOS, aplican </a:t>
              </a:r>
              <a:r>
                <a:rPr lang="es-ES" u="sng" dirty="0"/>
                <a:t>los mismos valores de vertimiento (según actividad) </a:t>
              </a:r>
              <a:r>
                <a:rPr lang="es-ES" dirty="0"/>
                <a:t>a cuerpo de agua </a:t>
              </a:r>
              <a:r>
                <a:rPr lang="es-ES" dirty="0" smtClean="0"/>
                <a:t>superficial</a:t>
              </a:r>
              <a:endParaRPr lang="es-CO" dirty="0"/>
            </a:p>
          </p:txBody>
        </p:sp>
        <p:sp>
          <p:nvSpPr>
            <p:cNvPr id="11" name="Rectángulo redondeado 10"/>
            <p:cNvSpPr/>
            <p:nvPr/>
          </p:nvSpPr>
          <p:spPr>
            <a:xfrm>
              <a:off x="539552" y="2723778"/>
              <a:ext cx="1634923" cy="2293466"/>
            </a:xfrm>
            <a:prstGeom prst="roundRect">
              <a:avLst>
                <a:gd name="adj" fmla="val 10000"/>
              </a:avLst>
            </a:prstGeom>
            <a:blipFill>
              <a:blip r:embed="rId3" cstate="email">
                <a:extLst>
                  <a:ext uri="{28A0092B-C50C-407E-A947-70E740481C1C}">
                    <a14:useLocalDpi xmlns:a14="http://schemas.microsoft.com/office/drawing/2010/main" val="0"/>
                  </a:ext>
                </a:extLst>
              </a:blip>
              <a:srcRect/>
              <a:stretch>
                <a:fillRect/>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grpSp>
      <p:grpSp>
        <p:nvGrpSpPr>
          <p:cNvPr id="15" name="Grupo 14"/>
          <p:cNvGrpSpPr/>
          <p:nvPr/>
        </p:nvGrpSpPr>
        <p:grpSpPr>
          <a:xfrm>
            <a:off x="560814" y="5085184"/>
            <a:ext cx="7881362" cy="923330"/>
            <a:chOff x="560814" y="5085184"/>
            <a:chExt cx="7881362" cy="923330"/>
          </a:xfrm>
        </p:grpSpPr>
        <p:sp>
          <p:nvSpPr>
            <p:cNvPr id="9" name="Rectángulo 8"/>
            <p:cNvSpPr/>
            <p:nvPr/>
          </p:nvSpPr>
          <p:spPr>
            <a:xfrm>
              <a:off x="2195736" y="5085184"/>
              <a:ext cx="6246440" cy="92333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nSpc>
                  <a:spcPct val="100000"/>
                </a:lnSpc>
                <a:spcAft>
                  <a:spcPts val="0"/>
                </a:spcAft>
              </a:pPr>
              <a:r>
                <a:rPr lang="es-ES" b="1" dirty="0" smtClean="0"/>
                <a:t>Otros</a:t>
              </a:r>
            </a:p>
            <a:p>
              <a:pPr lvl="0">
                <a:lnSpc>
                  <a:spcPct val="100000"/>
                </a:lnSpc>
                <a:spcAft>
                  <a:spcPts val="0"/>
                </a:spcAft>
              </a:pPr>
              <a:r>
                <a:rPr lang="es-ES" dirty="0" smtClean="0"/>
                <a:t>Para las actividades diferentes </a:t>
              </a:r>
              <a:r>
                <a:rPr lang="es-ES" dirty="0"/>
                <a:t>a las contempladas </a:t>
              </a:r>
              <a:r>
                <a:rPr lang="es-ES" dirty="0" smtClean="0"/>
                <a:t>explícitamente se definió un total de 56 parámetros. </a:t>
              </a:r>
              <a:endParaRPr lang="es-ES" dirty="0"/>
            </a:p>
          </p:txBody>
        </p:sp>
        <p:sp>
          <p:nvSpPr>
            <p:cNvPr id="14" name="Rectángulo redondeado 13"/>
            <p:cNvSpPr/>
            <p:nvPr/>
          </p:nvSpPr>
          <p:spPr>
            <a:xfrm>
              <a:off x="560814" y="5085184"/>
              <a:ext cx="1613662" cy="923330"/>
            </a:xfrm>
            <a:prstGeom prst="roundRect">
              <a:avLst>
                <a:gd name="adj" fmla="val 10000"/>
              </a:avLst>
            </a:prstGeom>
            <a:blipFill>
              <a:blip r:embed="rId4" cstate="email">
                <a:extLst>
                  <a:ext uri="{28A0092B-C50C-407E-A947-70E740481C1C}">
                    <a14:useLocalDpi xmlns:a14="http://schemas.microsoft.com/office/drawing/2010/main" val="0"/>
                  </a:ext>
                </a:extLst>
              </a:blip>
              <a:srcRect/>
              <a:stretch>
                <a:fillRect/>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905954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solidFill>
                  <a:schemeClr val="bg2">
                    <a:lumMod val="10000"/>
                  </a:schemeClr>
                </a:solidFill>
              </a:rPr>
              <a:t>Estructura Conceptual</a:t>
            </a:r>
            <a:endParaRPr lang="es-CO" dirty="0"/>
          </a:p>
        </p:txBody>
      </p:sp>
      <p:grpSp>
        <p:nvGrpSpPr>
          <p:cNvPr id="12" name="Grupo 11"/>
          <p:cNvGrpSpPr/>
          <p:nvPr/>
        </p:nvGrpSpPr>
        <p:grpSpPr>
          <a:xfrm>
            <a:off x="283058" y="1720547"/>
            <a:ext cx="8681430" cy="1477328"/>
            <a:chOff x="283058" y="1224000"/>
            <a:chExt cx="8103556" cy="1477328"/>
          </a:xfrm>
        </p:grpSpPr>
        <p:sp>
          <p:nvSpPr>
            <p:cNvPr id="5" name="Rectángulo 4"/>
            <p:cNvSpPr/>
            <p:nvPr/>
          </p:nvSpPr>
          <p:spPr>
            <a:xfrm>
              <a:off x="1763688" y="1224000"/>
              <a:ext cx="6622926" cy="147732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just">
                <a:lnSpc>
                  <a:spcPct val="100000"/>
                </a:lnSpc>
                <a:spcAft>
                  <a:spcPts val="0"/>
                </a:spcAft>
              </a:pPr>
              <a:r>
                <a:rPr lang="es-ES" b="1" dirty="0" smtClean="0"/>
                <a:t>Exclusión de parámetros</a:t>
              </a:r>
              <a:endParaRPr lang="es-ES" b="1" dirty="0"/>
            </a:p>
            <a:p>
              <a:pPr algn="just"/>
              <a:r>
                <a:rPr lang="es-ES" dirty="0" smtClean="0"/>
                <a:t>Exclusión </a:t>
              </a:r>
              <a:r>
                <a:rPr lang="es-ES" dirty="0"/>
                <a:t>de </a:t>
              </a:r>
              <a:r>
                <a:rPr lang="es-ES" dirty="0" smtClean="0"/>
                <a:t>parámetro(s</a:t>
              </a:r>
              <a:r>
                <a:rPr lang="es-ES" dirty="0"/>
                <a:t>), </a:t>
              </a:r>
              <a:r>
                <a:rPr lang="es-ES" dirty="0" smtClean="0"/>
                <a:t>previa justificación técnica que </a:t>
              </a:r>
              <a:r>
                <a:rPr lang="es-ES" dirty="0"/>
                <a:t>estos no se generan en sus </a:t>
              </a:r>
              <a:r>
                <a:rPr lang="es-ES" dirty="0" smtClean="0"/>
                <a:t>aguas residuales. (caracterizaciones, </a:t>
              </a:r>
              <a:r>
                <a:rPr lang="es-ES" dirty="0"/>
                <a:t>mediante balances de materia o de </a:t>
              </a:r>
              <a:r>
                <a:rPr lang="es-ES" dirty="0" smtClean="0"/>
                <a:t>masa, hojas </a:t>
              </a:r>
              <a:r>
                <a:rPr lang="es-ES" dirty="0"/>
                <a:t>técnicas de las materias primas e insumos empleados en el </a:t>
              </a:r>
              <a:r>
                <a:rPr lang="es-ES" dirty="0" smtClean="0"/>
                <a:t>proceso). </a:t>
              </a:r>
              <a:endParaRPr lang="es-CO" dirty="0"/>
            </a:p>
          </p:txBody>
        </p:sp>
        <p:sp>
          <p:nvSpPr>
            <p:cNvPr id="10" name="Rectángulo redondeado 9"/>
            <p:cNvSpPr/>
            <p:nvPr/>
          </p:nvSpPr>
          <p:spPr>
            <a:xfrm>
              <a:off x="283058" y="1224000"/>
              <a:ext cx="1480630" cy="1477328"/>
            </a:xfrm>
            <a:prstGeom prst="roundRect">
              <a:avLst>
                <a:gd name="adj" fmla="val 10000"/>
              </a:avLst>
            </a:prstGeom>
            <a:blipFill>
              <a:blip r:embed="rId2" cstate="email">
                <a:extLst>
                  <a:ext uri="{28A0092B-C50C-407E-A947-70E740481C1C}">
                    <a14:useLocalDpi xmlns:a14="http://schemas.microsoft.com/office/drawing/2010/main" val="0"/>
                  </a:ext>
                </a:extLst>
              </a:blip>
              <a:srcRect/>
              <a:stretch>
                <a:fillRect/>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grpSp>
      <p:grpSp>
        <p:nvGrpSpPr>
          <p:cNvPr id="14" name="Grupo 13"/>
          <p:cNvGrpSpPr/>
          <p:nvPr/>
        </p:nvGrpSpPr>
        <p:grpSpPr>
          <a:xfrm>
            <a:off x="308913" y="3485907"/>
            <a:ext cx="8655575" cy="2031325"/>
            <a:chOff x="309871" y="3944226"/>
            <a:chExt cx="8076743" cy="2031325"/>
          </a:xfrm>
        </p:grpSpPr>
        <p:sp>
          <p:nvSpPr>
            <p:cNvPr id="7" name="Rectángulo 6"/>
            <p:cNvSpPr/>
            <p:nvPr/>
          </p:nvSpPr>
          <p:spPr>
            <a:xfrm>
              <a:off x="1771129" y="3944226"/>
              <a:ext cx="6615485" cy="175432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just"/>
              <a:r>
                <a:rPr lang="es-ES" b="1" dirty="0"/>
                <a:t>Parámetros de análisis y reporte</a:t>
              </a:r>
              <a:r>
                <a:rPr lang="es-ES" dirty="0"/>
                <a:t>. </a:t>
              </a:r>
            </a:p>
            <a:p>
              <a:pPr lvl="0" algn="just"/>
              <a:r>
                <a:rPr lang="es-ES" dirty="0"/>
                <a:t>L</a:t>
              </a:r>
              <a:r>
                <a:rPr lang="es-ES" dirty="0" smtClean="0"/>
                <a:t>ínea </a:t>
              </a:r>
              <a:r>
                <a:rPr lang="es-ES" dirty="0"/>
                <a:t>base de país: AOX, BTEX, HAP, SAAM, </a:t>
              </a:r>
              <a:r>
                <a:rPr lang="es-ES" dirty="0" smtClean="0"/>
                <a:t>Acidez Total, Alcalinidad Total, Dureza Cálcica y Total, Color Real, </a:t>
              </a:r>
              <a:r>
                <a:rPr lang="es-ES" dirty="0"/>
                <a:t>compuestos de fósforo y nitrógeno, algunos iones metales y </a:t>
              </a:r>
              <a:r>
                <a:rPr lang="es-ES" dirty="0" smtClean="0"/>
                <a:t>metaloides.  Anual. Utilizando Formato </a:t>
              </a:r>
              <a:r>
                <a:rPr lang="es-ES" dirty="0"/>
                <a:t>R</a:t>
              </a:r>
              <a:r>
                <a:rPr lang="es-ES" dirty="0" smtClean="0"/>
                <a:t>esolución </a:t>
              </a:r>
              <a:r>
                <a:rPr lang="es-ES" dirty="0"/>
                <a:t>0075 de </a:t>
              </a:r>
              <a:r>
                <a:rPr lang="es-ES" dirty="0" smtClean="0"/>
                <a:t>2011 (Alcantarillado) y los definidos en los reportes de información RURH - SIRH. </a:t>
              </a:r>
              <a:endParaRPr lang="es-ES" dirty="0"/>
            </a:p>
          </p:txBody>
        </p:sp>
        <p:sp>
          <p:nvSpPr>
            <p:cNvPr id="11" name="Rectángulo redondeado 10"/>
            <p:cNvSpPr/>
            <p:nvPr/>
          </p:nvSpPr>
          <p:spPr>
            <a:xfrm>
              <a:off x="309871" y="3977717"/>
              <a:ext cx="1453817" cy="1997834"/>
            </a:xfrm>
            <a:prstGeom prst="roundRect">
              <a:avLst>
                <a:gd name="adj" fmla="val 10000"/>
              </a:avLst>
            </a:prstGeom>
            <a:blipFill>
              <a:blip r:embed="rId3" cstate="email">
                <a:extLst>
                  <a:ext uri="{28A0092B-C50C-407E-A947-70E740481C1C}">
                    <a14:useLocalDpi xmlns:a14="http://schemas.microsoft.com/office/drawing/2010/main" val="0"/>
                  </a:ext>
                </a:extLst>
              </a:blip>
              <a:srcRect/>
              <a:stretch>
                <a:fillRect/>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grpSp>
    </p:spTree>
    <p:extLst>
      <p:ext uri="{BB962C8B-B14F-4D97-AF65-F5344CB8AC3E}">
        <p14:creationId xmlns:p14="http://schemas.microsoft.com/office/powerpoint/2010/main" val="4237489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s-ES" sz="17000" b="1" dirty="0">
                <a:solidFill>
                  <a:srgbClr val="2A7A9E">
                    <a:alpha val="40000"/>
                  </a:srgbClr>
                </a:solidFill>
                <a:cs typeface="Arial" pitchFamily="34" charset="0"/>
              </a:rPr>
              <a:t>3</a:t>
            </a:r>
          </a:p>
        </p:txBody>
      </p:sp>
      <p:sp>
        <p:nvSpPr>
          <p:cNvPr id="9" name="Title 8"/>
          <p:cNvSpPr>
            <a:spLocks noGrp="1"/>
          </p:cNvSpPr>
          <p:nvPr>
            <p:ph type="title"/>
          </p:nvPr>
        </p:nvSpPr>
        <p:spPr/>
        <p:txBody>
          <a:bodyPr>
            <a:noAutofit/>
          </a:bodyPr>
          <a:lstStyle/>
          <a:p>
            <a:pPr lvl="0">
              <a:spcBef>
                <a:spcPts val="0"/>
              </a:spcBef>
            </a:pPr>
            <a:r>
              <a:rPr lang="es-ES" sz="4000" cap="none" dirty="0" smtClean="0">
                <a:solidFill>
                  <a:prstClr val="black">
                    <a:lumMod val="85000"/>
                    <a:lumOff val="15000"/>
                  </a:prstClr>
                </a:solidFill>
                <a:ea typeface="+mn-ea"/>
                <a:cs typeface="+mn-cs"/>
              </a:rPr>
              <a:t>Componente </a:t>
            </a:r>
            <a:r>
              <a:rPr lang="es-ES" sz="4000" cap="none" dirty="0" smtClean="0">
                <a:solidFill>
                  <a:schemeClr val="bg2">
                    <a:lumMod val="10000"/>
                  </a:schemeClr>
                </a:solidFill>
                <a:ea typeface="+mn-ea"/>
                <a:cs typeface="+mn-cs"/>
              </a:rPr>
              <a:t>Operativo</a:t>
            </a:r>
            <a:endParaRPr lang="es-ES" sz="4000" cap="none" dirty="0">
              <a:solidFill>
                <a:schemeClr val="bg2">
                  <a:lumMod val="10000"/>
                </a:scheme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s-ES" sz="1700" b="1" dirty="0" smtClean="0">
                <a:solidFill>
                  <a:prstClr val="black">
                    <a:lumMod val="75000"/>
                    <a:lumOff val="25000"/>
                  </a:prstClr>
                </a:solidFill>
              </a:rPr>
              <a:t>Cumplimiento de Parámetros y Valores</a:t>
            </a:r>
            <a:endParaRPr lang="es-E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dondear rectángulo de esquina diagonal 2"/>
          <p:cNvSpPr/>
          <p:nvPr/>
        </p:nvSpPr>
        <p:spPr>
          <a:xfrm>
            <a:off x="251520" y="1124744"/>
            <a:ext cx="8190061" cy="4072880"/>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nSpc>
                <a:spcPct val="114000"/>
              </a:lnSpc>
            </a:pPr>
            <a:r>
              <a:rPr lang="es-ES" sz="2200" b="1" dirty="0">
                <a:solidFill>
                  <a:prstClr val="black">
                    <a:lumMod val="85000"/>
                    <a:lumOff val="15000"/>
                  </a:prstClr>
                </a:solidFill>
              </a:rPr>
              <a:t>Plaguicidas.</a:t>
            </a:r>
          </a:p>
          <a:p>
            <a:pPr marL="342900" indent="-342900">
              <a:buFont typeface="Arial"/>
              <a:buChar char="•"/>
            </a:pPr>
            <a:r>
              <a:rPr lang="es-ES" sz="2200" dirty="0">
                <a:solidFill>
                  <a:prstClr val="black">
                    <a:lumMod val="85000"/>
                    <a:lumOff val="15000"/>
                  </a:prstClr>
                </a:solidFill>
              </a:rPr>
              <a:t>Criterios </a:t>
            </a:r>
            <a:r>
              <a:rPr lang="es-ES" sz="2200" dirty="0" smtClean="0">
                <a:solidFill>
                  <a:prstClr val="black">
                    <a:lumMod val="85000"/>
                    <a:lumOff val="15000"/>
                  </a:prstClr>
                </a:solidFill>
              </a:rPr>
              <a:t>Categorías </a:t>
            </a:r>
            <a:r>
              <a:rPr lang="es-ES" sz="2200" dirty="0">
                <a:solidFill>
                  <a:prstClr val="black">
                    <a:lumMod val="85000"/>
                    <a:lumOff val="15000"/>
                  </a:prstClr>
                </a:solidFill>
              </a:rPr>
              <a:t>TOXICOLÓGICAS.</a:t>
            </a:r>
          </a:p>
          <a:p>
            <a:pPr marL="800100" lvl="1" indent="-342900">
              <a:buFont typeface="Arial"/>
              <a:buChar char="•"/>
            </a:pPr>
            <a:r>
              <a:rPr lang="es-ES" sz="2200" dirty="0">
                <a:solidFill>
                  <a:prstClr val="black">
                    <a:lumMod val="85000"/>
                    <a:lumOff val="15000"/>
                  </a:prstClr>
                </a:solidFill>
              </a:rPr>
              <a:t>IA – [0,001] * Suma ((28 moléculas))</a:t>
            </a:r>
          </a:p>
          <a:p>
            <a:pPr marL="800100" lvl="1" indent="-342900">
              <a:buFont typeface="Arial"/>
              <a:buChar char="•"/>
            </a:pPr>
            <a:r>
              <a:rPr lang="es-ES" sz="2200" dirty="0">
                <a:solidFill>
                  <a:prstClr val="black">
                    <a:lumMod val="85000"/>
                    <a:lumOff val="15000"/>
                  </a:prstClr>
                </a:solidFill>
              </a:rPr>
              <a:t>IB y II - [0,05] y [0,5] * Suma ((57 moléculas)) + ((214 moléculas))</a:t>
            </a:r>
          </a:p>
          <a:p>
            <a:pPr marL="800100" lvl="1" indent="-342900">
              <a:buFont typeface="Arial"/>
              <a:buChar char="•"/>
            </a:pPr>
            <a:r>
              <a:rPr lang="es-ES" sz="2200" dirty="0">
                <a:solidFill>
                  <a:prstClr val="black">
                    <a:lumMod val="85000"/>
                    <a:lumOff val="15000"/>
                  </a:prstClr>
                </a:solidFill>
              </a:rPr>
              <a:t>Suma Total: 299 ingredientes activos</a:t>
            </a:r>
            <a:r>
              <a:rPr lang="es-ES" sz="2200" dirty="0" smtClean="0">
                <a:solidFill>
                  <a:prstClr val="black">
                    <a:lumMod val="85000"/>
                    <a:lumOff val="15000"/>
                  </a:prstClr>
                </a:solidFill>
              </a:rPr>
              <a:t>.</a:t>
            </a:r>
            <a:endParaRPr lang="es-ES" sz="2200" dirty="0">
              <a:solidFill>
                <a:prstClr val="black">
                  <a:lumMod val="85000"/>
                  <a:lumOff val="15000"/>
                </a:prstClr>
              </a:solidFill>
            </a:endParaRPr>
          </a:p>
          <a:p>
            <a:pPr marL="800100" lvl="1" indent="-342900">
              <a:buFont typeface="Arial"/>
              <a:buChar char="•"/>
            </a:pPr>
            <a:r>
              <a:rPr lang="es-ES" sz="2200" dirty="0">
                <a:solidFill>
                  <a:prstClr val="black">
                    <a:lumMod val="85000"/>
                    <a:lumOff val="15000"/>
                  </a:prstClr>
                </a:solidFill>
              </a:rPr>
              <a:t>Se definen de acuerdo con los valores que se reportan y la definición de restricciones de acuerdo con las directrices de la normativa de agua potable.</a:t>
            </a:r>
          </a:p>
          <a:p>
            <a:pPr lvl="1"/>
            <a:endParaRPr lang="es-ES" sz="2000" dirty="0" smtClean="0">
              <a:solidFill>
                <a:prstClr val="black">
                  <a:lumMod val="85000"/>
                  <a:lumOff val="15000"/>
                </a:prstClr>
              </a:solidFill>
            </a:endParaRPr>
          </a:p>
        </p:txBody>
      </p:sp>
      <p:sp>
        <p:nvSpPr>
          <p:cNvPr id="9" name="Title 8"/>
          <p:cNvSpPr>
            <a:spLocks noGrp="1"/>
          </p:cNvSpPr>
          <p:nvPr>
            <p:ph type="title"/>
          </p:nvPr>
        </p:nvSpPr>
        <p:spPr>
          <a:xfrm>
            <a:off x="395536" y="192578"/>
            <a:ext cx="8403020" cy="685800"/>
          </a:xfrm>
        </p:spPr>
        <p:txBody>
          <a:bodyPr>
            <a:normAutofit/>
          </a:bodyPr>
          <a:lstStyle/>
          <a:p>
            <a:pPr lvl="0">
              <a:spcBef>
                <a:spcPts val="0"/>
              </a:spcBef>
            </a:pPr>
            <a:r>
              <a:rPr lang="es-ES" sz="2800" b="1" dirty="0" smtClean="0">
                <a:solidFill>
                  <a:schemeClr val="bg2">
                    <a:lumMod val="10000"/>
                  </a:schemeClr>
                </a:solidFill>
              </a:rPr>
              <a:t>COMPONENTE OPERATIVO</a:t>
            </a:r>
            <a:endParaRPr lang="es-ES" b="1" dirty="0">
              <a:solidFill>
                <a:schemeClr val="bg2">
                  <a:lumMod val="10000"/>
                </a:schemeClr>
              </a:solidFill>
              <a:latin typeface="+mn-lt"/>
            </a:endParaRPr>
          </a:p>
        </p:txBody>
      </p:sp>
      <p:sp>
        <p:nvSpPr>
          <p:cNvPr id="7" name="TextBox 10"/>
          <p:cNvSpPr txBox="1"/>
          <p:nvPr/>
        </p:nvSpPr>
        <p:spPr>
          <a:xfrm>
            <a:off x="1043608" y="749660"/>
            <a:ext cx="8712968" cy="2880320"/>
          </a:xfrm>
          <a:prstGeom prst="rect">
            <a:avLst/>
          </a:prstGeom>
          <a:noFill/>
        </p:spPr>
        <p:txBody>
          <a:bodyPr wrap="square" rtlCol="0">
            <a:noAutofit/>
          </a:bodyPr>
          <a:lstStyle/>
          <a:p>
            <a:pPr>
              <a:lnSpc>
                <a:spcPct val="114000"/>
              </a:lnSpc>
            </a:pPr>
            <a:endParaRPr lang="es-ES" sz="2000" b="1" dirty="0" smtClean="0">
              <a:solidFill>
                <a:prstClr val="black">
                  <a:lumMod val="85000"/>
                  <a:lumOff val="15000"/>
                </a:prstClr>
              </a:solidFill>
            </a:endParaRPr>
          </a:p>
          <a:p>
            <a:pPr>
              <a:lnSpc>
                <a:spcPct val="114000"/>
              </a:lnSpc>
            </a:pPr>
            <a:endParaRPr lang="es-ES" sz="2000" b="1" dirty="0" smtClean="0">
              <a:solidFill>
                <a:prstClr val="black">
                  <a:lumMod val="85000"/>
                  <a:lumOff val="15000"/>
                </a:prstClr>
              </a:solidFill>
            </a:endParaRPr>
          </a:p>
        </p:txBody>
      </p:sp>
      <p:pic>
        <p:nvPicPr>
          <p:cNvPr id="1026" name="Picture 2" descr="http://pool.hesperian.org/w/images/thumb/8/82/Es_EHB_Ch14_Page_251-1.png/600px-Es_EHB_Ch14_Page_251-1.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403648" y="4797152"/>
            <a:ext cx="5602348"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487495"/>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o 16"/>
          <p:cNvGrpSpPr/>
          <p:nvPr/>
        </p:nvGrpSpPr>
        <p:grpSpPr>
          <a:xfrm>
            <a:off x="4510606" y="1018345"/>
            <a:ext cx="4477693" cy="4157239"/>
            <a:chOff x="4486794" y="962428"/>
            <a:chExt cx="4477693" cy="6250994"/>
          </a:xfrm>
        </p:grpSpPr>
        <p:sp>
          <p:nvSpPr>
            <p:cNvPr id="3" name="Redondear rectángulo de esquina diagonal 2"/>
            <p:cNvSpPr/>
            <p:nvPr/>
          </p:nvSpPr>
          <p:spPr>
            <a:xfrm>
              <a:off x="4486794" y="962428"/>
              <a:ext cx="4477693" cy="5445005"/>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nSpc>
                  <a:spcPct val="114000"/>
                </a:lnSpc>
              </a:pPr>
              <a:r>
                <a:rPr lang="es-ES" sz="2000" b="1" dirty="0">
                  <a:solidFill>
                    <a:prstClr val="black">
                      <a:lumMod val="85000"/>
                      <a:lumOff val="15000"/>
                    </a:prstClr>
                  </a:solidFill>
                </a:rPr>
                <a:t>Valores de Nitrógeno y Fósforo</a:t>
              </a:r>
            </a:p>
            <a:p>
              <a:pPr marL="342900" indent="-342900">
                <a:lnSpc>
                  <a:spcPct val="114000"/>
                </a:lnSpc>
                <a:buFont typeface="Arial" panose="020B0604020202020204" pitchFamily="34" charset="0"/>
                <a:buChar char="•"/>
              </a:pPr>
              <a:r>
                <a:rPr lang="es-ES" sz="2000" dirty="0">
                  <a:solidFill>
                    <a:prstClr val="black">
                      <a:lumMod val="85000"/>
                      <a:lumOff val="15000"/>
                    </a:prstClr>
                  </a:solidFill>
                </a:rPr>
                <a:t>Se establece la necesidad de construir línea base y se definen valores específicos para las actividades que utilizan compuestos de </a:t>
              </a:r>
              <a:r>
                <a:rPr lang="es-ES" sz="2000" dirty="0" smtClean="0">
                  <a:solidFill>
                    <a:prstClr val="black">
                      <a:lumMod val="85000"/>
                      <a:lumOff val="15000"/>
                    </a:prstClr>
                  </a:solidFill>
                </a:rPr>
                <a:t>fósforo </a:t>
              </a:r>
              <a:r>
                <a:rPr lang="es-ES" sz="2000" dirty="0">
                  <a:solidFill>
                    <a:prstClr val="black">
                      <a:lumMod val="85000"/>
                      <a:lumOff val="15000"/>
                    </a:prstClr>
                  </a:solidFill>
                </a:rPr>
                <a:t>o nitrógeno como materia prima (Abonos</a:t>
              </a:r>
              <a:r>
                <a:rPr lang="es-ES" sz="2000" dirty="0" smtClean="0">
                  <a:solidFill>
                    <a:prstClr val="black">
                      <a:lumMod val="85000"/>
                      <a:lumOff val="15000"/>
                    </a:prstClr>
                  </a:solidFill>
                </a:rPr>
                <a:t>).</a:t>
              </a:r>
            </a:p>
            <a:p>
              <a:pPr>
                <a:lnSpc>
                  <a:spcPct val="114000"/>
                </a:lnSpc>
              </a:pPr>
              <a:endParaRPr lang="es-ES" sz="2000" dirty="0">
                <a:solidFill>
                  <a:prstClr val="black">
                    <a:lumMod val="85000"/>
                    <a:lumOff val="15000"/>
                  </a:prstClr>
                </a:solidFill>
              </a:endParaRPr>
            </a:p>
          </p:txBody>
        </p:sp>
        <p:pic>
          <p:nvPicPr>
            <p:cNvPr id="16" name="Imagen 15"/>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7068468" y="5052224"/>
              <a:ext cx="1888352" cy="2161198"/>
            </a:xfrm>
            <a:prstGeom prst="ellipse">
              <a:avLst/>
            </a:prstGeom>
            <a:ln>
              <a:noFill/>
            </a:ln>
            <a:effectLst>
              <a:softEdge rad="112500"/>
            </a:effectLst>
          </p:spPr>
          <p:style>
            <a:lnRef idx="1">
              <a:schemeClr val="accent3"/>
            </a:lnRef>
            <a:fillRef idx="2">
              <a:schemeClr val="accent3"/>
            </a:fillRef>
            <a:effectRef idx="1">
              <a:schemeClr val="accent3"/>
            </a:effectRef>
            <a:fontRef idx="minor">
              <a:schemeClr val="dk1"/>
            </a:fontRef>
          </p:style>
        </p:pic>
      </p:grpSp>
      <p:sp>
        <p:nvSpPr>
          <p:cNvPr id="9" name="Title 8"/>
          <p:cNvSpPr>
            <a:spLocks noGrp="1"/>
          </p:cNvSpPr>
          <p:nvPr>
            <p:ph type="title"/>
          </p:nvPr>
        </p:nvSpPr>
        <p:spPr/>
        <p:txBody>
          <a:bodyPr>
            <a:normAutofit/>
          </a:bodyPr>
          <a:lstStyle/>
          <a:p>
            <a:pPr lvl="0">
              <a:spcBef>
                <a:spcPts val="0"/>
              </a:spcBef>
            </a:pPr>
            <a:r>
              <a:rPr lang="es-ES" sz="2800" b="1" dirty="0" smtClean="0">
                <a:solidFill>
                  <a:schemeClr val="bg2">
                    <a:lumMod val="10000"/>
                  </a:schemeClr>
                </a:solidFill>
              </a:rPr>
              <a:t>Componente </a:t>
            </a:r>
            <a:r>
              <a:rPr lang="es-ES" sz="2800" b="1" dirty="0">
                <a:solidFill>
                  <a:schemeClr val="bg2">
                    <a:lumMod val="10000"/>
                  </a:schemeClr>
                </a:solidFill>
              </a:rPr>
              <a:t>Operativo</a:t>
            </a:r>
            <a:endParaRPr lang="es-ES" b="1" dirty="0">
              <a:solidFill>
                <a:schemeClr val="bg2">
                  <a:lumMod val="10000"/>
                </a:schemeClr>
              </a:solidFill>
              <a:latin typeface="+mn-lt"/>
            </a:endParaRPr>
          </a:p>
        </p:txBody>
      </p:sp>
      <p:sp>
        <p:nvSpPr>
          <p:cNvPr id="7" name="TextBox 10"/>
          <p:cNvSpPr txBox="1"/>
          <p:nvPr/>
        </p:nvSpPr>
        <p:spPr>
          <a:xfrm>
            <a:off x="1043608" y="749660"/>
            <a:ext cx="8712968" cy="2880320"/>
          </a:xfrm>
          <a:prstGeom prst="rect">
            <a:avLst/>
          </a:prstGeom>
          <a:noFill/>
        </p:spPr>
        <p:txBody>
          <a:bodyPr wrap="square" rtlCol="0">
            <a:noAutofit/>
          </a:bodyPr>
          <a:lstStyle/>
          <a:p>
            <a:pPr>
              <a:lnSpc>
                <a:spcPct val="114000"/>
              </a:lnSpc>
            </a:pPr>
            <a:endParaRPr lang="es-ES" sz="2000" b="1" dirty="0" smtClean="0">
              <a:solidFill>
                <a:prstClr val="black">
                  <a:lumMod val="85000"/>
                  <a:lumOff val="15000"/>
                </a:prstClr>
              </a:solidFill>
            </a:endParaRPr>
          </a:p>
          <a:p>
            <a:pPr>
              <a:lnSpc>
                <a:spcPct val="114000"/>
              </a:lnSpc>
            </a:pPr>
            <a:endParaRPr lang="es-ES" sz="2000" b="1" dirty="0" smtClean="0">
              <a:solidFill>
                <a:prstClr val="black">
                  <a:lumMod val="85000"/>
                  <a:lumOff val="15000"/>
                </a:prstClr>
              </a:solidFill>
            </a:endParaRPr>
          </a:p>
        </p:txBody>
      </p:sp>
      <p:grpSp>
        <p:nvGrpSpPr>
          <p:cNvPr id="13" name="Grupo 12"/>
          <p:cNvGrpSpPr/>
          <p:nvPr/>
        </p:nvGrpSpPr>
        <p:grpSpPr>
          <a:xfrm>
            <a:off x="159147" y="1147592"/>
            <a:ext cx="4636282" cy="2867980"/>
            <a:chOff x="159147" y="1147592"/>
            <a:chExt cx="4636282" cy="2867980"/>
          </a:xfrm>
        </p:grpSpPr>
        <p:sp>
          <p:nvSpPr>
            <p:cNvPr id="2" name="Redondear rectángulo de esquina diagonal 1"/>
            <p:cNvSpPr/>
            <p:nvPr/>
          </p:nvSpPr>
          <p:spPr>
            <a:xfrm>
              <a:off x="159147" y="1147592"/>
              <a:ext cx="3919796" cy="2592288"/>
            </a:xfrm>
            <a:prstGeom prst="round2Diag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114000"/>
                </a:lnSpc>
              </a:pPr>
              <a:r>
                <a:rPr lang="es-ES" sz="2000" b="1" dirty="0">
                  <a:solidFill>
                    <a:prstClr val="black">
                      <a:lumMod val="85000"/>
                      <a:lumOff val="15000"/>
                    </a:prstClr>
                  </a:solidFill>
                </a:rPr>
                <a:t>Valores de Metales y Metaloides</a:t>
              </a:r>
            </a:p>
            <a:p>
              <a:pPr marL="342900" indent="-342900">
                <a:lnSpc>
                  <a:spcPct val="114000"/>
                </a:lnSpc>
                <a:buFont typeface="Arial" panose="020B0604020202020204" pitchFamily="34" charset="0"/>
                <a:buChar char="•"/>
              </a:pPr>
              <a:r>
                <a:rPr lang="es-ES" sz="2000" dirty="0">
                  <a:solidFill>
                    <a:prstClr val="black">
                      <a:lumMod val="85000"/>
                      <a:lumOff val="15000"/>
                    </a:prstClr>
                  </a:solidFill>
                </a:rPr>
                <a:t>Se mantiene la consideración </a:t>
              </a:r>
              <a:r>
                <a:rPr lang="es-ES" sz="2000" dirty="0" smtClean="0">
                  <a:solidFill>
                    <a:prstClr val="black">
                      <a:lumMod val="85000"/>
                      <a:lumOff val="15000"/>
                    </a:prstClr>
                  </a:solidFill>
                </a:rPr>
                <a:t>del </a:t>
              </a:r>
              <a:r>
                <a:rPr lang="es-ES" sz="2000" dirty="0">
                  <a:solidFill>
                    <a:prstClr val="black">
                      <a:lumMod val="85000"/>
                      <a:lumOff val="15000"/>
                    </a:prstClr>
                  </a:solidFill>
                </a:rPr>
                <a:t>empleo de los límites de acuerdo con lo definido por el Banco Mundial – IFC.</a:t>
              </a:r>
            </a:p>
          </p:txBody>
        </p:sp>
        <p:pic>
          <p:nvPicPr>
            <p:cNvPr id="12" name="Imagen 1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760886" y="2982153"/>
              <a:ext cx="2034543" cy="1033419"/>
            </a:xfrm>
            <a:prstGeom prst="ellipse">
              <a:avLst/>
            </a:prstGeom>
            <a:ln>
              <a:noFill/>
            </a:ln>
            <a:effectLst>
              <a:softEdge rad="112500"/>
            </a:effectLst>
          </p:spPr>
          <p:style>
            <a:lnRef idx="2">
              <a:schemeClr val="dk1"/>
            </a:lnRef>
            <a:fillRef idx="1">
              <a:schemeClr val="lt1"/>
            </a:fillRef>
            <a:effectRef idx="0">
              <a:schemeClr val="dk1"/>
            </a:effectRef>
            <a:fontRef idx="minor">
              <a:schemeClr val="dk1"/>
            </a:fontRef>
          </p:style>
        </p:pic>
      </p:grpSp>
      <p:grpSp>
        <p:nvGrpSpPr>
          <p:cNvPr id="15" name="Grupo 14"/>
          <p:cNvGrpSpPr/>
          <p:nvPr/>
        </p:nvGrpSpPr>
        <p:grpSpPr>
          <a:xfrm>
            <a:off x="188664" y="4033828"/>
            <a:ext cx="5274761" cy="2243403"/>
            <a:chOff x="164852" y="4015573"/>
            <a:chExt cx="5274761" cy="2243403"/>
          </a:xfrm>
        </p:grpSpPr>
        <p:sp>
          <p:nvSpPr>
            <p:cNvPr id="11" name="Redondear rectángulo de esquina diagonal 10"/>
            <p:cNvSpPr/>
            <p:nvPr/>
          </p:nvSpPr>
          <p:spPr>
            <a:xfrm>
              <a:off x="164852" y="4015573"/>
              <a:ext cx="3936026" cy="1907136"/>
            </a:xfrm>
            <a:prstGeom prst="round2DiagRect">
              <a:avLst/>
            </a:prstGeom>
          </p:spPr>
          <p:style>
            <a:lnRef idx="2">
              <a:schemeClr val="accent4"/>
            </a:lnRef>
            <a:fillRef idx="1">
              <a:schemeClr val="lt1"/>
            </a:fillRef>
            <a:effectRef idx="0">
              <a:schemeClr val="accent4"/>
            </a:effectRef>
            <a:fontRef idx="minor">
              <a:schemeClr val="dk1"/>
            </a:fontRef>
          </p:style>
          <p:txBody>
            <a:bodyPr rtlCol="0" anchor="ctr"/>
            <a:lstStyle/>
            <a:p>
              <a:r>
                <a:rPr lang="es-ES" sz="2000" b="1" dirty="0" smtClean="0">
                  <a:solidFill>
                    <a:prstClr val="black">
                      <a:lumMod val="85000"/>
                      <a:lumOff val="15000"/>
                    </a:prstClr>
                  </a:solidFill>
                </a:rPr>
                <a:t>Valores </a:t>
              </a:r>
              <a:r>
                <a:rPr lang="es-ES" sz="2000" b="1" dirty="0">
                  <a:solidFill>
                    <a:prstClr val="black">
                      <a:lumMod val="85000"/>
                      <a:lumOff val="15000"/>
                    </a:prstClr>
                  </a:solidFill>
                </a:rPr>
                <a:t>de Iones</a:t>
              </a:r>
            </a:p>
            <a:p>
              <a:pPr marL="342900" indent="-342900">
                <a:buFont typeface="Arial"/>
                <a:buChar char="•"/>
              </a:pPr>
              <a:r>
                <a:rPr lang="es-ES" sz="2000" dirty="0">
                  <a:solidFill>
                    <a:prstClr val="black">
                      <a:lumMod val="85000"/>
                      <a:lumOff val="15000"/>
                    </a:prstClr>
                  </a:solidFill>
                </a:rPr>
                <a:t>Se determinaron usando como valor límite inferior </a:t>
              </a:r>
              <a:r>
                <a:rPr lang="es-ES" sz="2000" dirty="0" smtClean="0">
                  <a:solidFill>
                    <a:prstClr val="black">
                      <a:lumMod val="85000"/>
                      <a:lumOff val="15000"/>
                    </a:prstClr>
                  </a:solidFill>
                </a:rPr>
                <a:t>los definidos para </a:t>
              </a:r>
              <a:r>
                <a:rPr lang="es-ES" sz="2000" dirty="0">
                  <a:solidFill>
                    <a:prstClr val="black">
                      <a:lumMod val="85000"/>
                      <a:lumOff val="15000"/>
                    </a:prstClr>
                  </a:solidFill>
                </a:rPr>
                <a:t>agua potable y el superior la transición de agua dulce a agua salada.</a:t>
              </a:r>
            </a:p>
          </p:txBody>
        </p:sp>
        <p:pic>
          <p:nvPicPr>
            <p:cNvPr id="14" name="Imagen 1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533974" y="5006896"/>
              <a:ext cx="1905639" cy="1252080"/>
            </a:xfrm>
            <a:prstGeom prst="ellipse">
              <a:avLst/>
            </a:prstGeom>
            <a:ln>
              <a:noFill/>
            </a:ln>
            <a:effectLst>
              <a:softEdge rad="112500"/>
            </a:effectLst>
          </p:spPr>
          <p:style>
            <a:lnRef idx="1">
              <a:schemeClr val="accent5"/>
            </a:lnRef>
            <a:fillRef idx="2">
              <a:schemeClr val="accent5"/>
            </a:fillRef>
            <a:effectRef idx="1">
              <a:schemeClr val="accent5"/>
            </a:effectRef>
            <a:fontRef idx="minor">
              <a:schemeClr val="dk1"/>
            </a:fontRef>
          </p:style>
        </p:pic>
      </p:grpSp>
    </p:spTree>
    <p:extLst>
      <p:ext uri="{BB962C8B-B14F-4D97-AF65-F5344CB8AC3E}">
        <p14:creationId xmlns:p14="http://schemas.microsoft.com/office/powerpoint/2010/main" val="362103679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s-ES" sz="2800" b="1" dirty="0" smtClean="0">
                <a:solidFill>
                  <a:prstClr val="black">
                    <a:lumMod val="85000"/>
                    <a:lumOff val="15000"/>
                  </a:prstClr>
                </a:solidFill>
              </a:rPr>
              <a:t>Componente </a:t>
            </a:r>
            <a:r>
              <a:rPr lang="es-ES" sz="2800" b="1" dirty="0">
                <a:solidFill>
                  <a:schemeClr val="bg2">
                    <a:lumMod val="10000"/>
                  </a:schemeClr>
                </a:solidFill>
              </a:rPr>
              <a:t>Operativo</a:t>
            </a:r>
            <a:endParaRPr lang="es-ES" b="1" dirty="0">
              <a:solidFill>
                <a:schemeClr val="bg2">
                  <a:lumMod val="10000"/>
                </a:schemeClr>
              </a:solidFill>
              <a:latin typeface="+mn-lt"/>
            </a:endParaRPr>
          </a:p>
        </p:txBody>
      </p:sp>
      <p:sp>
        <p:nvSpPr>
          <p:cNvPr id="7" name="TextBox 10"/>
          <p:cNvSpPr txBox="1"/>
          <p:nvPr/>
        </p:nvSpPr>
        <p:spPr>
          <a:xfrm>
            <a:off x="1043608" y="749660"/>
            <a:ext cx="8712968" cy="2880320"/>
          </a:xfrm>
          <a:prstGeom prst="rect">
            <a:avLst/>
          </a:prstGeom>
          <a:noFill/>
        </p:spPr>
        <p:txBody>
          <a:bodyPr wrap="square" rtlCol="0">
            <a:noAutofit/>
          </a:bodyPr>
          <a:lstStyle/>
          <a:p>
            <a:pPr>
              <a:lnSpc>
                <a:spcPct val="114000"/>
              </a:lnSpc>
            </a:pPr>
            <a:endParaRPr lang="es-ES" sz="2000" b="1" dirty="0" smtClean="0">
              <a:solidFill>
                <a:prstClr val="black">
                  <a:lumMod val="85000"/>
                  <a:lumOff val="15000"/>
                </a:prstClr>
              </a:solidFill>
            </a:endParaRPr>
          </a:p>
          <a:p>
            <a:pPr>
              <a:lnSpc>
                <a:spcPct val="114000"/>
              </a:lnSpc>
            </a:pPr>
            <a:endParaRPr lang="es-ES" sz="2000" b="1" dirty="0" smtClean="0">
              <a:solidFill>
                <a:prstClr val="black">
                  <a:lumMod val="85000"/>
                  <a:lumOff val="15000"/>
                </a:prstClr>
              </a:solidFill>
            </a:endParaRPr>
          </a:p>
        </p:txBody>
      </p:sp>
      <p:grpSp>
        <p:nvGrpSpPr>
          <p:cNvPr id="5" name="Grupo 4"/>
          <p:cNvGrpSpPr/>
          <p:nvPr/>
        </p:nvGrpSpPr>
        <p:grpSpPr>
          <a:xfrm>
            <a:off x="164876" y="1620008"/>
            <a:ext cx="4313089" cy="4962719"/>
            <a:chOff x="159146" y="1147592"/>
            <a:chExt cx="4313089" cy="4962719"/>
          </a:xfrm>
        </p:grpSpPr>
        <p:sp>
          <p:nvSpPr>
            <p:cNvPr id="2" name="Redondear rectángulo de esquina diagonal 1"/>
            <p:cNvSpPr/>
            <p:nvPr/>
          </p:nvSpPr>
          <p:spPr>
            <a:xfrm>
              <a:off x="159146" y="1147592"/>
              <a:ext cx="4196829" cy="3581386"/>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14000"/>
                </a:lnSpc>
              </a:pPr>
              <a:r>
                <a:rPr lang="es-ES" sz="2000" b="1" dirty="0">
                  <a:solidFill>
                    <a:prstClr val="black">
                      <a:lumMod val="85000"/>
                      <a:lumOff val="15000"/>
                    </a:prstClr>
                  </a:solidFill>
                </a:rPr>
                <a:t>Temperatura</a:t>
              </a:r>
              <a:r>
                <a:rPr lang="es-ES" sz="2000" dirty="0">
                  <a:solidFill>
                    <a:prstClr val="black">
                      <a:lumMod val="85000"/>
                      <a:lumOff val="15000"/>
                    </a:prstClr>
                  </a:solidFill>
                </a:rPr>
                <a:t>. </a:t>
              </a:r>
            </a:p>
            <a:p>
              <a:pPr marL="342900" indent="-342900">
                <a:lnSpc>
                  <a:spcPct val="114000"/>
                </a:lnSpc>
                <a:buFont typeface="Arial"/>
                <a:buChar char="•"/>
              </a:pPr>
              <a:r>
                <a:rPr lang="es-ES" sz="2000" dirty="0">
                  <a:solidFill>
                    <a:prstClr val="black">
                      <a:lumMod val="85000"/>
                      <a:lumOff val="15000"/>
                    </a:prstClr>
                  </a:solidFill>
                </a:rPr>
                <a:t>Se establece el valor de la diferencia de temperatura en el cuerpo receptor menor o igual a 5,0 °C con base en el concepto definido por IFC, y la información recopilada</a:t>
              </a:r>
              <a:r>
                <a:rPr lang="es-ES" sz="2000" dirty="0" smtClean="0">
                  <a:solidFill>
                    <a:prstClr val="black">
                      <a:lumMod val="85000"/>
                      <a:lumOff val="15000"/>
                    </a:prstClr>
                  </a:solidFill>
                </a:rPr>
                <a:t>. Se establece gradualidad para el sector </a:t>
              </a:r>
              <a:r>
                <a:rPr lang="es-CO" sz="2000" dirty="0" smtClean="0"/>
                <a:t>generación de energía eléctrica.</a:t>
              </a:r>
              <a:endParaRPr lang="es-ES" sz="2000" dirty="0">
                <a:solidFill>
                  <a:prstClr val="black">
                    <a:lumMod val="85000"/>
                    <a:lumOff val="15000"/>
                  </a:prstClr>
                </a:solidFill>
              </a:endParaRPr>
            </a:p>
          </p:txBody>
        </p:sp>
        <p:pic>
          <p:nvPicPr>
            <p:cNvPr id="4" name="Imagen 3"/>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3054103" y="4219469"/>
              <a:ext cx="1418132" cy="1890842"/>
            </a:xfrm>
            <a:prstGeom prst="ellipse">
              <a:avLst/>
            </a:prstGeom>
            <a:ln>
              <a:noFill/>
            </a:ln>
            <a:effectLst>
              <a:softEdge rad="112500"/>
            </a:effectLst>
          </p:spPr>
        </p:pic>
      </p:grpSp>
      <p:grpSp>
        <p:nvGrpSpPr>
          <p:cNvPr id="8" name="Grupo 7"/>
          <p:cNvGrpSpPr/>
          <p:nvPr/>
        </p:nvGrpSpPr>
        <p:grpSpPr>
          <a:xfrm>
            <a:off x="4477964" y="1620008"/>
            <a:ext cx="4662563" cy="4284623"/>
            <a:chOff x="4478634" y="1105189"/>
            <a:chExt cx="4662563" cy="4284623"/>
          </a:xfrm>
        </p:grpSpPr>
        <p:sp>
          <p:nvSpPr>
            <p:cNvPr id="3" name="Redondear rectángulo de esquina diagonal 2"/>
            <p:cNvSpPr/>
            <p:nvPr/>
          </p:nvSpPr>
          <p:spPr>
            <a:xfrm>
              <a:off x="4478634" y="1105189"/>
              <a:ext cx="4333677" cy="3581386"/>
            </a:xfrm>
            <a:prstGeom prst="round2DiagRect">
              <a:avLst/>
            </a:prstGeom>
          </p:spPr>
          <p:style>
            <a:lnRef idx="2">
              <a:schemeClr val="accent4"/>
            </a:lnRef>
            <a:fillRef idx="1">
              <a:schemeClr val="lt1"/>
            </a:fillRef>
            <a:effectRef idx="0">
              <a:schemeClr val="accent4"/>
            </a:effectRef>
            <a:fontRef idx="minor">
              <a:schemeClr val="dk1"/>
            </a:fontRef>
          </p:style>
          <p:txBody>
            <a:bodyPr rtlCol="0" anchor="ctr"/>
            <a:lstStyle/>
            <a:p>
              <a:pPr>
                <a:lnSpc>
                  <a:spcPct val="114000"/>
                </a:lnSpc>
              </a:pPr>
              <a:r>
                <a:rPr lang="es-ES" sz="2000" b="1" dirty="0">
                  <a:solidFill>
                    <a:prstClr val="black">
                      <a:lumMod val="85000"/>
                      <a:lumOff val="15000"/>
                    </a:prstClr>
                  </a:solidFill>
                </a:rPr>
                <a:t>pH</a:t>
              </a:r>
            </a:p>
            <a:p>
              <a:pPr marL="342900" indent="-342900">
                <a:lnSpc>
                  <a:spcPct val="114000"/>
                </a:lnSpc>
                <a:buFont typeface="Arial"/>
                <a:buChar char="•"/>
              </a:pPr>
              <a:r>
                <a:rPr lang="es-ES" sz="2000" dirty="0">
                  <a:solidFill>
                    <a:prstClr val="black">
                      <a:lumMod val="85000"/>
                      <a:lumOff val="15000"/>
                    </a:prstClr>
                  </a:solidFill>
                </a:rPr>
                <a:t>Para el parámetro pH [6- 9] general, de acuerdo a las consideraciones de los </a:t>
              </a:r>
              <a:r>
                <a:rPr lang="es-ES" sz="2000" dirty="0" smtClean="0">
                  <a:solidFill>
                    <a:prstClr val="black">
                      <a:lumMod val="85000"/>
                      <a:lumOff val="15000"/>
                    </a:prstClr>
                  </a:solidFill>
                </a:rPr>
                <a:t>sectores de beneficio de </a:t>
              </a:r>
              <a:r>
                <a:rPr lang="es-ES" sz="2000" dirty="0">
                  <a:solidFill>
                    <a:prstClr val="black">
                      <a:lumMod val="85000"/>
                      <a:lumOff val="15000"/>
                    </a:prstClr>
                  </a:solidFill>
                </a:rPr>
                <a:t>café y fabricación de jabones pH [5- 9] condiciones propias de la producción y limitantes de tratamiento biológico.</a:t>
              </a:r>
            </a:p>
          </p:txBody>
        </p:sp>
        <p:pic>
          <p:nvPicPr>
            <p:cNvPr id="6" name="Imagen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20508" y="4177066"/>
              <a:ext cx="2320689" cy="1212746"/>
            </a:xfrm>
            <a:prstGeom prst="ellipse">
              <a:avLst/>
            </a:prstGeom>
            <a:ln>
              <a:noFill/>
            </a:ln>
            <a:effectLst>
              <a:softEdge rad="112500"/>
            </a:effectLst>
          </p:spPr>
        </p:pic>
      </p:grpSp>
    </p:spTree>
    <p:extLst>
      <p:ext uri="{BB962C8B-B14F-4D97-AF65-F5344CB8AC3E}">
        <p14:creationId xmlns:p14="http://schemas.microsoft.com/office/powerpoint/2010/main" val="1361615069"/>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a:solidFill>
                  <a:srgbClr val="65B131">
                    <a:alpha val="64000"/>
                  </a:srgbClr>
                </a:solidFill>
                <a:cs typeface="Arial" pitchFamily="34" charset="0"/>
              </a:rPr>
              <a:t>4</a:t>
            </a:r>
          </a:p>
        </p:txBody>
      </p:sp>
      <p:sp>
        <p:nvSpPr>
          <p:cNvPr id="8" name="Title 7"/>
          <p:cNvSpPr>
            <a:spLocks noGrp="1"/>
          </p:cNvSpPr>
          <p:nvPr>
            <p:ph type="title"/>
          </p:nvPr>
        </p:nvSpPr>
        <p:spPr/>
        <p:txBody>
          <a:bodyPr>
            <a:noAutofit/>
          </a:bodyPr>
          <a:lstStyle/>
          <a:p>
            <a:pPr lvl="0">
              <a:spcBef>
                <a:spcPts val="0"/>
              </a:spcBef>
            </a:pPr>
            <a:r>
              <a:rPr lang="en-US" sz="4000" cap="none" dirty="0" err="1" smtClean="0">
                <a:solidFill>
                  <a:prstClr val="black">
                    <a:lumMod val="85000"/>
                    <a:lumOff val="15000"/>
                  </a:prstClr>
                </a:solidFill>
                <a:ea typeface="+mn-ea"/>
                <a:cs typeface="+mn-cs"/>
              </a:rPr>
              <a:t>Gradualidad</a:t>
            </a:r>
            <a:r>
              <a:rPr lang="en-US" sz="4000" cap="none" dirty="0" smtClean="0">
                <a:solidFill>
                  <a:prstClr val="black">
                    <a:lumMod val="85000"/>
                    <a:lumOff val="15000"/>
                  </a:prstClr>
                </a:solidFill>
                <a:ea typeface="+mn-ea"/>
                <a:cs typeface="+mn-cs"/>
              </a:rPr>
              <a:t> e</a:t>
            </a:r>
            <a:r>
              <a:rPr lang="en-US" sz="2800" dirty="0" smtClean="0"/>
              <a:t> </a:t>
            </a:r>
            <a:r>
              <a:rPr lang="en-US" sz="4000" b="0" cap="none" dirty="0" smtClean="0">
                <a:solidFill>
                  <a:prstClr val="black">
                    <a:lumMod val="50000"/>
                    <a:lumOff val="50000"/>
                  </a:prstClr>
                </a:solidFill>
                <a:ea typeface="+mn-ea"/>
                <a:cs typeface="+mn-cs"/>
              </a:rPr>
              <a:t>Implementación</a:t>
            </a:r>
            <a:endParaRPr lang="en-US" sz="4000" b="0" cap="none" dirty="0">
              <a:solidFill>
                <a:prstClr val="black">
                  <a:lumMod val="50000"/>
                  <a:lumOff val="50000"/>
                </a:prstClr>
              </a:solidFill>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2" name="Picture 2"/>
          <p:cNvPicPr>
            <a:picLocks noChangeAspect="1" noChangeArrowheads="1"/>
          </p:cNvPicPr>
          <p:nvPr/>
        </p:nvPicPr>
        <p:blipFill>
          <a:blip r:embed="rId2"/>
          <a:srcRect l="11379" t="36576" r="13030" b="15672"/>
          <a:stretch>
            <a:fillRect/>
          </a:stretch>
        </p:blipFill>
        <p:spPr bwMode="auto">
          <a:xfrm>
            <a:off x="301625" y="1746250"/>
            <a:ext cx="8575675" cy="4333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1203" name="2 Rectángulo"/>
          <p:cNvSpPr>
            <a:spLocks noChangeArrowheads="1"/>
          </p:cNvSpPr>
          <p:nvPr/>
        </p:nvSpPr>
        <p:spPr bwMode="auto">
          <a:xfrm>
            <a:off x="996950" y="1065213"/>
            <a:ext cx="70675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CO" altLang="es-CO" sz="1600" dirty="0">
                <a:solidFill>
                  <a:srgbClr val="3366FF"/>
                </a:solidFill>
                <a:latin typeface="Calibri" panose="020F0502020204030204" pitchFamily="34" charset="0"/>
              </a:rPr>
              <a:t>CAPÍTULO XI – Disposiciones finales. RÉGIMEN DE TRANSICIÓN PARA LA</a:t>
            </a:r>
          </a:p>
          <a:p>
            <a:pPr algn="ctr" eaLnBrk="1" hangingPunct="1"/>
            <a:r>
              <a:rPr lang="es-CO" altLang="es-CO" sz="1600" dirty="0">
                <a:solidFill>
                  <a:srgbClr val="3366FF"/>
                </a:solidFill>
                <a:latin typeface="Calibri" panose="020F0502020204030204" pitchFamily="34" charset="0"/>
              </a:rPr>
              <a:t>APLICACIÓN DE LAS NORMAS DE VERTIMIENTO</a:t>
            </a:r>
          </a:p>
          <a:p>
            <a:pPr algn="ctr" eaLnBrk="1" hangingPunct="1"/>
            <a:endParaRPr lang="es-CO" altLang="es-CO" sz="2400" dirty="0">
              <a:solidFill>
                <a:srgbClr val="3366FF"/>
              </a:solidFill>
              <a:latin typeface="Calibri" panose="020F0502020204030204" pitchFamily="34" charset="0"/>
            </a:endParaRPr>
          </a:p>
        </p:txBody>
      </p:sp>
      <p:sp>
        <p:nvSpPr>
          <p:cNvPr id="2" name="CuadroTexto 1"/>
          <p:cNvSpPr txBox="1"/>
          <p:nvPr/>
        </p:nvSpPr>
        <p:spPr>
          <a:xfrm>
            <a:off x="755576" y="260648"/>
            <a:ext cx="5976664" cy="523220"/>
          </a:xfrm>
          <a:prstGeom prst="rect">
            <a:avLst/>
          </a:prstGeom>
          <a:noFill/>
        </p:spPr>
        <p:txBody>
          <a:bodyPr wrap="square" rtlCol="0">
            <a:spAutoFit/>
          </a:bodyPr>
          <a:lstStyle/>
          <a:p>
            <a:r>
              <a:rPr lang="es-CO" sz="2800" b="1" dirty="0" smtClean="0"/>
              <a:t>GRADUALIDAD E IMPLEMENTACIÓN</a:t>
            </a:r>
            <a:endParaRPr lang="es-CO" sz="2000" b="1" dirty="0"/>
          </a:p>
        </p:txBody>
      </p:sp>
    </p:spTree>
    <p:extLst>
      <p:ext uri="{BB962C8B-B14F-4D97-AF65-F5344CB8AC3E}">
        <p14:creationId xmlns:p14="http://schemas.microsoft.com/office/powerpoint/2010/main" val="2087649071"/>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916832"/>
            <a:ext cx="8280920" cy="3384376"/>
          </a:xfrm>
          <a:prstGeom prst="rect">
            <a:avLst/>
          </a:prstGeom>
          <a:noFill/>
        </p:spPr>
        <p:txBody>
          <a:bodyPr wrap="square" rtlCol="0">
            <a:noAutofit/>
          </a:bodyPr>
          <a:lstStyle/>
          <a:p>
            <a:pPr algn="ctr">
              <a:spcBef>
                <a:spcPts val="100"/>
              </a:spcBef>
            </a:pPr>
            <a:r>
              <a:rPr lang="es-ES" sz="3600" b="1" dirty="0" smtClean="0">
                <a:solidFill>
                  <a:srgbClr val="0000FF"/>
                </a:solidFill>
              </a:rPr>
              <a:t>Buscamos una norma con criterios AMBIENTALES, con impactos verificables en la calidad de los cuerpos de agua del país y con posibilidades reales de CUMPLIMIENTO por parte de la población objetivo.</a:t>
            </a:r>
            <a:endParaRPr lang="es-ES" sz="4000" b="1" dirty="0">
              <a:solidFill>
                <a:srgbClr val="0000FF"/>
              </a:solidFill>
            </a:endParaRPr>
          </a:p>
        </p:txBody>
      </p:sp>
      <p:sp>
        <p:nvSpPr>
          <p:cNvPr id="17" name="Title 8"/>
          <p:cNvSpPr txBox="1">
            <a:spLocks/>
          </p:cNvSpPr>
          <p:nvPr/>
        </p:nvSpPr>
        <p:spPr>
          <a:xfrm>
            <a:off x="436180" y="188640"/>
            <a:ext cx="8403020" cy="648072"/>
          </a:xfrm>
          <a:prstGeom prst="rect">
            <a:avLst/>
          </a:prstGeom>
        </p:spPr>
        <p:txBody>
          <a:bodyPr>
            <a:normAutofit/>
          </a:bodyPr>
          <a:lstStyle>
            <a:lvl1pPr algn="ctr" defTabSz="914400" rtl="0" eaLnBrk="1" latinLnBrk="0" hangingPunct="1">
              <a:spcBef>
                <a:spcPct val="0"/>
              </a:spcBef>
              <a:buNone/>
              <a:defRPr kumimoji="0" lang="es-ES" sz="4400" kern="1200">
                <a:solidFill>
                  <a:schemeClr val="tx1"/>
                </a:solidFill>
                <a:latin typeface="+mj-lt"/>
                <a:ea typeface="+mj-ea"/>
                <a:cs typeface="+mj-cs"/>
              </a:defRPr>
            </a:lvl1pPr>
          </a:lstStyle>
          <a:p>
            <a:pPr algn="l">
              <a:spcBef>
                <a:spcPts val="0"/>
              </a:spcBef>
            </a:pPr>
            <a:r>
              <a:rPr lang="es-CO" sz="2800" b="1" dirty="0" smtClean="0">
                <a:solidFill>
                  <a:prstClr val="black">
                    <a:lumMod val="85000"/>
                    <a:lumOff val="15000"/>
                  </a:prstClr>
                </a:solidFill>
                <a:latin typeface="+mn-lt"/>
                <a:ea typeface="+mn-ea"/>
                <a:cs typeface="+mn-cs"/>
              </a:rPr>
              <a:t>CONCLUSIÓN</a:t>
            </a:r>
            <a:endParaRPr lang="es-CO" dirty="0">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908720"/>
            <a:ext cx="7416824" cy="6124754"/>
          </a:xfrm>
          <a:prstGeom prst="rect">
            <a:avLst/>
          </a:prstGeom>
        </p:spPr>
        <p:txBody>
          <a:bodyPr wrap="square">
            <a:spAutoFit/>
          </a:bodyPr>
          <a:lstStyle/>
          <a:p>
            <a:pPr marL="285750" indent="-285750">
              <a:buFont typeface="Arial" panose="020B0604020202020204" pitchFamily="34" charset="0"/>
              <a:buChar char="•"/>
            </a:pPr>
            <a:r>
              <a:rPr lang="es-CO" sz="1400" dirty="0">
                <a:hlinkClick r:id="rId2"/>
              </a:rPr>
              <a:t>http://</a:t>
            </a:r>
            <a:r>
              <a:rPr lang="es-CO" sz="1400" dirty="0" smtClean="0">
                <a:hlinkClick r:id="rId2"/>
              </a:rPr>
              <a:t>www.backyard-gardening-fun.com/testing-soil-pH.html</a:t>
            </a:r>
            <a:endParaRPr lang="es-CO" sz="1400" dirty="0" smtClean="0"/>
          </a:p>
          <a:p>
            <a:pPr marL="285750" indent="-285750">
              <a:buFont typeface="Arial" panose="020B0604020202020204" pitchFamily="34" charset="0"/>
              <a:buChar char="•"/>
            </a:pPr>
            <a:r>
              <a:rPr lang="es-CO" sz="1400" dirty="0">
                <a:hlinkClick r:id="rId3"/>
              </a:rPr>
              <a:t>http://</a:t>
            </a:r>
            <a:r>
              <a:rPr lang="es-CO" sz="1400" dirty="0" smtClean="0">
                <a:hlinkClick r:id="rId3"/>
              </a:rPr>
              <a:t>naturalezayvoluntariadoambiental.blogspot.com/2012/05/un-reactor-convierte-los-plasticos.html</a:t>
            </a:r>
            <a:endParaRPr lang="es-CO" sz="1400" dirty="0" smtClean="0"/>
          </a:p>
          <a:p>
            <a:pPr marL="285750" indent="-285750">
              <a:buFont typeface="Arial" panose="020B0604020202020204" pitchFamily="34" charset="0"/>
              <a:buChar char="•"/>
            </a:pPr>
            <a:r>
              <a:rPr lang="es-CO" sz="1400" dirty="0">
                <a:hlinkClick r:id="rId4"/>
              </a:rPr>
              <a:t>http://</a:t>
            </a:r>
            <a:r>
              <a:rPr lang="es-CO" sz="1400" dirty="0" smtClean="0">
                <a:hlinkClick r:id="rId4"/>
              </a:rPr>
              <a:t>www.ecologiahoy.com/aguas-residuales</a:t>
            </a:r>
            <a:endParaRPr lang="es-CO" sz="1400" dirty="0" smtClean="0"/>
          </a:p>
          <a:p>
            <a:pPr marL="285750" indent="-285750">
              <a:buFont typeface="Arial" panose="020B0604020202020204" pitchFamily="34" charset="0"/>
              <a:buChar char="•"/>
            </a:pPr>
            <a:r>
              <a:rPr lang="es-CO" sz="1400" dirty="0">
                <a:hlinkClick r:id="rId5"/>
              </a:rPr>
              <a:t>http://mosqueraterritorial.blogspot.com</a:t>
            </a:r>
            <a:r>
              <a:rPr lang="es-CO" sz="1400" dirty="0" smtClean="0">
                <a:hlinkClick r:id="rId5"/>
              </a:rPr>
              <a:t>/</a:t>
            </a:r>
            <a:endParaRPr lang="es-CO" sz="1400" dirty="0" smtClean="0"/>
          </a:p>
          <a:p>
            <a:pPr marL="285750" indent="-285750">
              <a:buFont typeface="Arial" panose="020B0604020202020204" pitchFamily="34" charset="0"/>
              <a:buChar char="•"/>
            </a:pPr>
            <a:r>
              <a:rPr lang="es-CO" sz="1400" dirty="0">
                <a:hlinkClick r:id="rId6"/>
              </a:rPr>
              <a:t>http://www.hispacolex.com/biblioteca/articulos-doctrinales/consecuencias-legales-de-la-contaminacion-de-los-suelos-industriales</a:t>
            </a:r>
            <a:r>
              <a:rPr lang="es-CO" sz="1400" dirty="0" smtClean="0">
                <a:hlinkClick r:id="rId6"/>
              </a:rPr>
              <a:t>/</a:t>
            </a:r>
            <a:endParaRPr lang="es-CO" sz="1400" dirty="0" smtClean="0"/>
          </a:p>
          <a:p>
            <a:pPr marL="285750" indent="-285750">
              <a:buFont typeface="Arial" panose="020B0604020202020204" pitchFamily="34" charset="0"/>
              <a:buChar char="•"/>
            </a:pPr>
            <a:r>
              <a:rPr lang="es-CO" sz="1400" dirty="0">
                <a:hlinkClick r:id="rId7"/>
              </a:rPr>
              <a:t>http://</a:t>
            </a:r>
            <a:r>
              <a:rPr lang="es-CO" sz="1400" dirty="0" smtClean="0">
                <a:hlinkClick r:id="rId7"/>
              </a:rPr>
              <a:t>apocalipsiszombiearmasidemas.blogspot.com/2012/04/caminos-alternativos-alcantarillado.html</a:t>
            </a:r>
            <a:endParaRPr lang="es-CO" sz="1400" dirty="0" smtClean="0"/>
          </a:p>
          <a:p>
            <a:pPr marL="285750" indent="-285750">
              <a:buFont typeface="Arial" panose="020B0604020202020204" pitchFamily="34" charset="0"/>
              <a:buChar char="•"/>
            </a:pPr>
            <a:r>
              <a:rPr lang="es-CO" sz="1400" dirty="0">
                <a:hlinkClick r:id="rId8"/>
              </a:rPr>
              <a:t>http://www.ulloa-valle.gov.co/noticias.shtml?apc=Cnxx-1-&amp;</a:t>
            </a:r>
            <a:r>
              <a:rPr lang="es-CO" sz="1400" dirty="0" smtClean="0">
                <a:hlinkClick r:id="rId8"/>
              </a:rPr>
              <a:t>x=2656161</a:t>
            </a:r>
            <a:endParaRPr lang="es-CO" sz="1400" dirty="0" smtClean="0"/>
          </a:p>
          <a:p>
            <a:pPr marL="285750" indent="-285750">
              <a:buFont typeface="Arial" panose="020B0604020202020204" pitchFamily="34" charset="0"/>
              <a:buChar char="•"/>
            </a:pPr>
            <a:r>
              <a:rPr lang="es-CO" sz="1400" dirty="0">
                <a:hlinkClick r:id="rId9"/>
              </a:rPr>
              <a:t>http://</a:t>
            </a:r>
            <a:r>
              <a:rPr lang="es-CO" sz="1400" dirty="0" smtClean="0">
                <a:hlinkClick r:id="rId9"/>
              </a:rPr>
              <a:t>procesosbio.wikispaces.com/Balance+de+Masa</a:t>
            </a:r>
            <a:endParaRPr lang="es-CO" sz="1400" dirty="0" smtClean="0"/>
          </a:p>
          <a:p>
            <a:pPr marL="285750" indent="-285750">
              <a:buFont typeface="Arial" panose="020B0604020202020204" pitchFamily="34" charset="0"/>
              <a:buChar char="•"/>
            </a:pPr>
            <a:r>
              <a:rPr lang="es-CO" sz="1400" dirty="0">
                <a:hlinkClick r:id="rId10"/>
              </a:rPr>
              <a:t>http://elpilon.com.co/inicio/lucha-contra-las-espumas-que-empanan-el-rio-cesar</a:t>
            </a:r>
            <a:r>
              <a:rPr lang="es-CO" sz="1400" dirty="0" smtClean="0">
                <a:hlinkClick r:id="rId10"/>
              </a:rPr>
              <a:t>/</a:t>
            </a:r>
            <a:endParaRPr lang="es-CO" sz="1400" dirty="0" smtClean="0"/>
          </a:p>
          <a:p>
            <a:pPr marL="285750" indent="-285750">
              <a:buFont typeface="Arial" panose="020B0604020202020204" pitchFamily="34" charset="0"/>
              <a:buChar char="•"/>
            </a:pPr>
            <a:r>
              <a:rPr lang="es-CO" sz="1400" dirty="0">
                <a:hlinkClick r:id="rId11"/>
              </a:rPr>
              <a:t>http://www.greenpeace.org/espana/es/photosvideos/photos/expertos-del-laboratorio-franc-2</a:t>
            </a:r>
            <a:r>
              <a:rPr lang="es-CO" sz="1400" dirty="0" smtClean="0">
                <a:hlinkClick r:id="rId11"/>
              </a:rPr>
              <a:t>/</a:t>
            </a:r>
            <a:endParaRPr lang="es-CO" sz="1400" dirty="0" smtClean="0"/>
          </a:p>
          <a:p>
            <a:pPr marL="285750" indent="-285750">
              <a:buFont typeface="Arial" panose="020B0604020202020204" pitchFamily="34" charset="0"/>
              <a:buChar char="•"/>
            </a:pPr>
            <a:r>
              <a:rPr lang="es-CO" sz="1400" dirty="0">
                <a:hlinkClick r:id="rId12"/>
              </a:rPr>
              <a:t>http://</a:t>
            </a:r>
            <a:r>
              <a:rPr lang="es-CO" sz="1400" dirty="0" smtClean="0">
                <a:hlinkClick r:id="rId12"/>
              </a:rPr>
              <a:t>es.wikipedia.org/wiki/Desag%C3%BCe</a:t>
            </a:r>
            <a:endParaRPr lang="es-CO" sz="1400" dirty="0" smtClean="0"/>
          </a:p>
          <a:p>
            <a:pPr marL="285750" indent="-285750">
              <a:buFont typeface="Arial" panose="020B0604020202020204" pitchFamily="34" charset="0"/>
              <a:buChar char="•"/>
            </a:pPr>
            <a:r>
              <a:rPr lang="es-CO" sz="1400" dirty="0">
                <a:hlinkClick r:id="rId13"/>
              </a:rPr>
              <a:t>https://almibarimposible.wordpress.com/2008/01/10/sobre-barros-y-lodoshemeroteca-v</a:t>
            </a:r>
            <a:r>
              <a:rPr lang="es-CO" sz="1400" dirty="0" smtClean="0">
                <a:hlinkClick r:id="rId13"/>
              </a:rPr>
              <a:t>/</a:t>
            </a:r>
            <a:endParaRPr lang="es-CO" sz="1400" dirty="0" smtClean="0"/>
          </a:p>
          <a:p>
            <a:pPr marL="285750" indent="-285750">
              <a:buFont typeface="Arial" panose="020B0604020202020204" pitchFamily="34" charset="0"/>
              <a:buChar char="•"/>
            </a:pPr>
            <a:r>
              <a:rPr lang="es-CO" sz="1400" dirty="0">
                <a:hlinkClick r:id="rId14"/>
              </a:rPr>
              <a:t>http://</a:t>
            </a:r>
            <a:r>
              <a:rPr lang="es-CO" sz="1400" dirty="0" smtClean="0">
                <a:hlinkClick r:id="rId14"/>
              </a:rPr>
              <a:t>www.otragranada.org/spip.php?article503</a:t>
            </a:r>
            <a:endParaRPr lang="es-CO" sz="1400" dirty="0" smtClean="0"/>
          </a:p>
          <a:p>
            <a:pPr marL="285750" indent="-285750">
              <a:buFont typeface="Arial" panose="020B0604020202020204" pitchFamily="34" charset="0"/>
              <a:buChar char="•"/>
            </a:pPr>
            <a:r>
              <a:rPr lang="es-CO" sz="1400" dirty="0">
                <a:hlinkClick r:id="rId15"/>
              </a:rPr>
              <a:t>http://losporquesdelanaturaleza.com/peak-oil-y-petroleo-no-convencional</a:t>
            </a:r>
            <a:r>
              <a:rPr lang="es-CO" sz="1400" dirty="0" smtClean="0">
                <a:hlinkClick r:id="rId15"/>
              </a:rPr>
              <a:t>/</a:t>
            </a:r>
            <a:endParaRPr lang="es-CO" sz="1400" dirty="0" smtClean="0"/>
          </a:p>
          <a:p>
            <a:pPr marL="285750" indent="-285750">
              <a:buFont typeface="Arial" panose="020B0604020202020204" pitchFamily="34" charset="0"/>
              <a:buChar char="•"/>
            </a:pPr>
            <a:r>
              <a:rPr lang="es-CO" sz="1400" dirty="0">
                <a:hlinkClick r:id="rId16"/>
              </a:rPr>
              <a:t>http://</a:t>
            </a:r>
            <a:r>
              <a:rPr lang="es-CO" sz="1400" dirty="0" smtClean="0">
                <a:hlinkClick r:id="rId16"/>
              </a:rPr>
              <a:t>www.ceajalisco.gob.mx/notas/nota_moderniza_ptar_chapala.html</a:t>
            </a:r>
            <a:endParaRPr lang="es-CO" sz="1400" dirty="0" smtClean="0"/>
          </a:p>
          <a:p>
            <a:pPr marL="285750" indent="-285750">
              <a:buFont typeface="Arial" panose="020B0604020202020204" pitchFamily="34" charset="0"/>
              <a:buChar char="•"/>
            </a:pPr>
            <a:r>
              <a:rPr lang="es-CO" sz="1400" dirty="0">
                <a:hlinkClick r:id="rId17"/>
              </a:rPr>
              <a:t>http://www.gopixpic.com/600/medidor-de-caudal-agua/http:%7C%7Cimg*alibaba*com%7Cphoto%7C649202106%7CWater_flowmeter*jpg</a:t>
            </a:r>
            <a:r>
              <a:rPr lang="es-CO" sz="1400" dirty="0" smtClean="0">
                <a:hlinkClick r:id="rId17"/>
              </a:rPr>
              <a:t>/</a:t>
            </a:r>
            <a:endParaRPr lang="es-CO" sz="1400" dirty="0" smtClean="0"/>
          </a:p>
          <a:p>
            <a:pPr marL="285750" indent="-285750">
              <a:buFont typeface="Arial" panose="020B0604020202020204" pitchFamily="34" charset="0"/>
              <a:buChar char="•"/>
            </a:pPr>
            <a:r>
              <a:rPr lang="es-CO" sz="1400" dirty="0">
                <a:hlinkClick r:id="rId18"/>
              </a:rPr>
              <a:t>http://</a:t>
            </a:r>
            <a:r>
              <a:rPr lang="es-CO" sz="1400" dirty="0" smtClean="0">
                <a:hlinkClick r:id="rId18"/>
              </a:rPr>
              <a:t>www.nlm.nih.gov/medlineplus/spanish/radiationexposure.html</a:t>
            </a:r>
            <a:endParaRPr lang="es-CO" sz="1400" dirty="0" smtClean="0"/>
          </a:p>
          <a:p>
            <a:pPr marL="285750" indent="-285750">
              <a:buFont typeface="Arial" panose="020B0604020202020204" pitchFamily="34" charset="0"/>
              <a:buChar char="•"/>
            </a:pPr>
            <a:r>
              <a:rPr lang="es-CO" sz="1400" dirty="0">
                <a:hlinkClick r:id="rId19"/>
              </a:rPr>
              <a:t>http://www.hotelesenlastermas.com/que-son-las-aguas-termales</a:t>
            </a:r>
            <a:r>
              <a:rPr lang="es-CO" sz="1400" dirty="0" smtClean="0">
                <a:hlinkClick r:id="rId19"/>
              </a:rPr>
              <a:t>/</a:t>
            </a:r>
            <a:endParaRPr lang="es-CO" sz="1400" dirty="0" smtClean="0"/>
          </a:p>
          <a:p>
            <a:pPr marL="285750" indent="-285750">
              <a:buFont typeface="Arial" panose="020B0604020202020204" pitchFamily="34" charset="0"/>
              <a:buChar char="•"/>
            </a:pPr>
            <a:r>
              <a:rPr lang="es-CO" sz="1400" dirty="0">
                <a:hlinkClick r:id="rId20"/>
              </a:rPr>
              <a:t>http://</a:t>
            </a:r>
            <a:r>
              <a:rPr lang="es-CO" sz="1400" dirty="0" smtClean="0">
                <a:hlinkClick r:id="rId20"/>
              </a:rPr>
              <a:t>www.vanguardia.com/santander/area-metropolitana/196521-emergencia-invernal-por-creciente-del-rio-de-oro</a:t>
            </a:r>
            <a:endParaRPr lang="es-CO" sz="1400" dirty="0" smtClean="0"/>
          </a:p>
          <a:p>
            <a:pPr marL="285750" indent="-285750">
              <a:buFont typeface="Arial" panose="020B0604020202020204" pitchFamily="34" charset="0"/>
              <a:buChar char="•"/>
            </a:pPr>
            <a:r>
              <a:rPr lang="es-CO" sz="1400" dirty="0">
                <a:hlinkClick r:id="rId21"/>
              </a:rPr>
              <a:t>http://</a:t>
            </a:r>
            <a:r>
              <a:rPr lang="es-CO" sz="1400" dirty="0" smtClean="0">
                <a:hlinkClick r:id="rId21"/>
              </a:rPr>
              <a:t>blog.pucp.edu.pe/blog/marketeando/tag/trabajo</a:t>
            </a:r>
            <a:endParaRPr lang="es-CO" sz="1400" dirty="0" smtClean="0"/>
          </a:p>
          <a:p>
            <a:pPr marL="285750" indent="-285750">
              <a:buFont typeface="Arial" panose="020B0604020202020204" pitchFamily="34" charset="0"/>
              <a:buChar char="•"/>
            </a:pPr>
            <a:r>
              <a:rPr lang="es-CO" sz="1400" dirty="0"/>
              <a:t>http://www.gopixpic.com/857/funcionamiento/http:%7C%7Camplificador7w*260mb*com%7Cimagenes%7Cfotos%7CPLANO*JPG/</a:t>
            </a:r>
            <a:endParaRPr lang="es-CO" sz="1400" dirty="0" smtClean="0"/>
          </a:p>
          <a:p>
            <a:pPr marL="285750" indent="-285750">
              <a:buFont typeface="Arial" panose="020B0604020202020204" pitchFamily="34" charset="0"/>
              <a:buChar char="•"/>
            </a:pPr>
            <a:endParaRPr lang="es-CO" sz="1400" dirty="0"/>
          </a:p>
        </p:txBody>
      </p:sp>
      <p:sp>
        <p:nvSpPr>
          <p:cNvPr id="3" name="CuadroTexto 2"/>
          <p:cNvSpPr txBox="1"/>
          <p:nvPr/>
        </p:nvSpPr>
        <p:spPr>
          <a:xfrm>
            <a:off x="905347" y="260648"/>
            <a:ext cx="3888432" cy="400110"/>
          </a:xfrm>
          <a:prstGeom prst="rect">
            <a:avLst/>
          </a:prstGeom>
          <a:noFill/>
        </p:spPr>
        <p:txBody>
          <a:bodyPr wrap="square" rtlCol="0">
            <a:spAutoFit/>
          </a:bodyPr>
          <a:lstStyle/>
          <a:p>
            <a:r>
              <a:rPr lang="es-CO" sz="2000" b="1" dirty="0" smtClean="0"/>
              <a:t>REFERENTES IMÁGENES</a:t>
            </a:r>
            <a:endParaRPr lang="es-CO" sz="2000" b="1" dirty="0"/>
          </a:p>
        </p:txBody>
      </p:sp>
    </p:spTree>
    <p:extLst>
      <p:ext uri="{BB962C8B-B14F-4D97-AF65-F5344CB8AC3E}">
        <p14:creationId xmlns:p14="http://schemas.microsoft.com/office/powerpoint/2010/main" val="571233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FF6600"/>
                </a:solidFill>
              </a:rPr>
              <a:t>           </a:t>
            </a:r>
          </a:p>
        </p:txBody>
      </p:sp>
      <p:grpSp>
        <p:nvGrpSpPr>
          <p:cNvPr id="26" name="Group 25"/>
          <p:cNvGrpSpPr/>
          <p:nvPr/>
        </p:nvGrpSpPr>
        <p:grpSpPr>
          <a:xfrm>
            <a:off x="2223890" y="1523746"/>
            <a:ext cx="2063824" cy="2708434"/>
            <a:chOff x="755576" y="1557456"/>
            <a:chExt cx="2063824"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s-ES" sz="17000" b="1" dirty="0">
                  <a:solidFill>
                    <a:srgbClr val="F26200">
                      <a:alpha val="40000"/>
                    </a:srgbClr>
                  </a:solidFill>
                  <a:latin typeface="+mj-lt"/>
                  <a:cs typeface="Arial" pitchFamily="34" charset="0"/>
                </a:rPr>
                <a:t>2</a:t>
              </a:r>
            </a:p>
          </p:txBody>
        </p:sp>
        <p:sp>
          <p:nvSpPr>
            <p:cNvPr id="13" name="TextBox 12"/>
            <p:cNvSpPr txBox="1"/>
            <p:nvPr/>
          </p:nvSpPr>
          <p:spPr>
            <a:xfrm>
              <a:off x="755576" y="2666898"/>
              <a:ext cx="1931160" cy="683264"/>
            </a:xfrm>
            <a:prstGeom prst="rect">
              <a:avLst/>
            </a:prstGeom>
            <a:noFill/>
          </p:spPr>
          <p:txBody>
            <a:bodyPr wrap="square" rtlCol="0">
              <a:normAutofit/>
            </a:bodyPr>
            <a:lstStyle/>
            <a:p>
              <a:pPr algn="ctr">
                <a:lnSpc>
                  <a:spcPct val="80000"/>
                </a:lnSpc>
              </a:pPr>
              <a:r>
                <a:rPr lang="es-ES" sz="2400" b="1" spc="60" dirty="0" smtClean="0">
                  <a:effectLst>
                    <a:outerShdw blurRad="50800" dist="25400" dir="5400000" algn="t" rotWithShape="0">
                      <a:prstClr val="black">
                        <a:alpha val="15000"/>
                      </a:prstClr>
                    </a:outerShdw>
                  </a:effectLst>
                </a:rPr>
                <a:t>Estructura Conceptual</a:t>
              </a:r>
              <a:endParaRPr lang="es-ES" sz="2400" b="1" dirty="0">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       </a:t>
              </a:r>
            </a:p>
          </p:txBody>
        </p:sp>
      </p:grpSp>
      <p:grpSp>
        <p:nvGrpSpPr>
          <p:cNvPr id="23" name="Group 22"/>
          <p:cNvGrpSpPr/>
          <p:nvPr/>
        </p:nvGrpSpPr>
        <p:grpSpPr>
          <a:xfrm>
            <a:off x="4502230" y="1564361"/>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s-ES" sz="17000" b="1" dirty="0">
                  <a:solidFill>
                    <a:srgbClr val="2A7A9E">
                      <a:alpha val="40000"/>
                    </a:srgbClr>
                  </a:solidFill>
                  <a:latin typeface="+mj-lt"/>
                  <a:cs typeface="Arial" pitchFamily="34" charset="0"/>
                </a:rPr>
                <a:t>3</a:t>
              </a:r>
            </a:p>
          </p:txBody>
        </p:sp>
        <p:sp>
          <p:nvSpPr>
            <p:cNvPr id="16" name="TextBox 15"/>
            <p:cNvSpPr txBox="1"/>
            <p:nvPr/>
          </p:nvSpPr>
          <p:spPr>
            <a:xfrm>
              <a:off x="3563888" y="2701385"/>
              <a:ext cx="1931160" cy="665695"/>
            </a:xfrm>
            <a:prstGeom prst="rect">
              <a:avLst/>
            </a:prstGeom>
            <a:noFill/>
          </p:spPr>
          <p:txBody>
            <a:bodyPr wrap="square" rtlCol="0">
              <a:normAutofit/>
            </a:bodyPr>
            <a:lstStyle/>
            <a:p>
              <a:pPr algn="ctr">
                <a:lnSpc>
                  <a:spcPct val="80000"/>
                </a:lnSpc>
              </a:pPr>
              <a:r>
                <a:rPr lang="es-ES" sz="2300" b="1" spc="60" dirty="0" smtClean="0">
                  <a:effectLst>
                    <a:outerShdw blurRad="50800" dist="25400" dir="5400000" algn="t" rotWithShape="0">
                      <a:prstClr val="black">
                        <a:alpha val="15000"/>
                      </a:prstClr>
                    </a:outerShdw>
                  </a:effectLst>
                </a:rPr>
                <a:t>Componente Operativo</a:t>
              </a:r>
              <a:endParaRPr lang="es-ES" sz="2300" b="1" dirty="0">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grpSp>
      <p:grpSp>
        <p:nvGrpSpPr>
          <p:cNvPr id="24" name="Group 23"/>
          <p:cNvGrpSpPr/>
          <p:nvPr/>
        </p:nvGrpSpPr>
        <p:grpSpPr>
          <a:xfrm>
            <a:off x="6664296" y="1523746"/>
            <a:ext cx="2515502" cy="2708434"/>
            <a:chOff x="6347447" y="1587511"/>
            <a:chExt cx="2186794" cy="2708434"/>
          </a:xfrm>
        </p:grpSpPr>
        <p:sp>
          <p:nvSpPr>
            <p:cNvPr id="5" name="Oval 4"/>
            <p:cNvSpPr/>
            <p:nvPr/>
          </p:nvSpPr>
          <p:spPr>
            <a:xfrm>
              <a:off x="6449797" y="1953643"/>
              <a:ext cx="1932203"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s-ES" sz="17000" b="1" dirty="0" smtClean="0">
                  <a:solidFill>
                    <a:srgbClr val="65B131">
                      <a:alpha val="64000"/>
                    </a:srgbClr>
                  </a:solidFill>
                  <a:latin typeface="+mj-lt"/>
                  <a:cs typeface="Arial" pitchFamily="34" charset="0"/>
                </a:rPr>
                <a:t>4</a:t>
              </a:r>
              <a:endParaRPr lang="es-ES" sz="17000" b="1" dirty="0">
                <a:solidFill>
                  <a:srgbClr val="65B131">
                    <a:alpha val="64000"/>
                  </a:srgbClr>
                </a:solidFill>
                <a:latin typeface="+mj-lt"/>
                <a:cs typeface="Arial" pitchFamily="34" charset="0"/>
              </a:endParaRPr>
            </a:p>
          </p:txBody>
        </p:sp>
        <p:sp>
          <p:nvSpPr>
            <p:cNvPr id="18" name="TextBox 17"/>
            <p:cNvSpPr txBox="1"/>
            <p:nvPr/>
          </p:nvSpPr>
          <p:spPr>
            <a:xfrm>
              <a:off x="6347447" y="2674651"/>
              <a:ext cx="2186794" cy="665695"/>
            </a:xfrm>
            <a:prstGeom prst="rect">
              <a:avLst/>
            </a:prstGeom>
            <a:noFill/>
          </p:spPr>
          <p:txBody>
            <a:bodyPr wrap="square" rtlCol="0">
              <a:noAutofit/>
            </a:bodyPr>
            <a:lstStyle/>
            <a:p>
              <a:pPr algn="ctr">
                <a:lnSpc>
                  <a:spcPct val="80000"/>
                </a:lnSpc>
              </a:pPr>
              <a:r>
                <a:rPr lang="en-US" sz="2300" b="1" dirty="0" err="1" smtClean="0">
                  <a:effectLst>
                    <a:outerShdw blurRad="50800" dist="25400" dir="5400000" algn="t" rotWithShape="0">
                      <a:prstClr val="black">
                        <a:alpha val="15000"/>
                      </a:prstClr>
                    </a:outerShdw>
                  </a:effectLst>
                </a:rPr>
                <a:t>Gradualidad</a:t>
              </a:r>
              <a:r>
                <a:rPr lang="en-US" sz="2300" b="1" dirty="0" smtClean="0">
                  <a:effectLst>
                    <a:outerShdw blurRad="50800" dist="25400" dir="5400000" algn="t" rotWithShape="0">
                      <a:prstClr val="black">
                        <a:alpha val="15000"/>
                      </a:prstClr>
                    </a:outerShdw>
                  </a:effectLst>
                </a:rPr>
                <a:t> e </a:t>
              </a:r>
              <a:r>
                <a:rPr lang="en-US" sz="2300" b="1" dirty="0">
                  <a:effectLst>
                    <a:outerShdw blurRad="50800" dist="25400" dir="5400000" algn="t" rotWithShape="0">
                      <a:prstClr val="black">
                        <a:alpha val="15000"/>
                      </a:prstClr>
                    </a:outerShdw>
                  </a:effectLst>
                </a:rPr>
                <a:t>Implementación</a:t>
              </a:r>
              <a:endParaRPr lang="en-US" sz="2300" b="1" dirty="0" smtClean="0">
                <a:effectLst>
                  <a:outerShdw blurRad="50800" dist="25400" dir="5400000" algn="t" rotWithShape="0">
                    <a:prstClr val="black">
                      <a:alpha val="15000"/>
                    </a:prstClr>
                  </a:outerShdw>
                </a:effectLst>
              </a:endParaRPr>
            </a:p>
          </p:txBody>
        </p:sp>
        <p:sp>
          <p:nvSpPr>
            <p:cNvPr id="21" name="Oval 20"/>
            <p:cNvSpPr/>
            <p:nvPr/>
          </p:nvSpPr>
          <p:spPr>
            <a:xfrm>
              <a:off x="6554288" y="209099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grpSp>
      <p:grpSp>
        <p:nvGrpSpPr>
          <p:cNvPr id="31" name="Group 25"/>
          <p:cNvGrpSpPr/>
          <p:nvPr/>
        </p:nvGrpSpPr>
        <p:grpSpPr>
          <a:xfrm>
            <a:off x="18863" y="1523746"/>
            <a:ext cx="2063825" cy="2708434"/>
            <a:chOff x="755575" y="1557456"/>
            <a:chExt cx="2063825" cy="2708434"/>
          </a:xfrm>
        </p:grpSpPr>
        <p:sp>
          <p:nvSpPr>
            <p:cNvPr id="32" name="Oval 5"/>
            <p:cNvSpPr/>
            <p:nvPr/>
          </p:nvSpPr>
          <p:spPr>
            <a:xfrm>
              <a:off x="762000" y="1946209"/>
              <a:ext cx="2057400" cy="2057400"/>
            </a:xfrm>
            <a:prstGeom prst="ellipse">
              <a:avLst/>
            </a:prstGeom>
            <a:gradFill flip="none" rotWithShape="1">
              <a:gsLst>
                <a:gs pos="55000">
                  <a:srgbClr val="FF7C80"/>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             </a:t>
              </a:r>
            </a:p>
          </p:txBody>
        </p:sp>
        <p:sp>
          <p:nvSpPr>
            <p:cNvPr id="33" name="TextBox 13"/>
            <p:cNvSpPr txBox="1"/>
            <p:nvPr/>
          </p:nvSpPr>
          <p:spPr>
            <a:xfrm>
              <a:off x="1121392" y="1557456"/>
              <a:ext cx="1219200" cy="2708434"/>
            </a:xfrm>
            <a:prstGeom prst="rect">
              <a:avLst/>
            </a:prstGeom>
            <a:noFill/>
          </p:spPr>
          <p:txBody>
            <a:bodyPr wrap="square" rtlCol="0">
              <a:spAutoFit/>
            </a:bodyPr>
            <a:lstStyle/>
            <a:p>
              <a:r>
                <a:rPr lang="es-ES" sz="17000" b="1" dirty="0">
                  <a:solidFill>
                    <a:srgbClr val="F26200">
                      <a:alpha val="40000"/>
                    </a:srgbClr>
                  </a:solidFill>
                  <a:latin typeface="+mj-lt"/>
                  <a:cs typeface="Arial" pitchFamily="34" charset="0"/>
                </a:rPr>
                <a:t>1</a:t>
              </a:r>
            </a:p>
          </p:txBody>
        </p:sp>
        <p:sp>
          <p:nvSpPr>
            <p:cNvPr id="34" name="TextBox 12"/>
            <p:cNvSpPr txBox="1"/>
            <p:nvPr/>
          </p:nvSpPr>
          <p:spPr>
            <a:xfrm>
              <a:off x="755575" y="2666898"/>
              <a:ext cx="2027615" cy="683264"/>
            </a:xfrm>
            <a:prstGeom prst="rect">
              <a:avLst/>
            </a:prstGeom>
            <a:noFill/>
          </p:spPr>
          <p:txBody>
            <a:bodyPr wrap="square" rtlCol="0">
              <a:normAutofit/>
            </a:bodyPr>
            <a:lstStyle/>
            <a:p>
              <a:pPr algn="ctr">
                <a:lnSpc>
                  <a:spcPct val="80000"/>
                </a:lnSpc>
              </a:pPr>
              <a:r>
                <a:rPr lang="es-ES" sz="2400" b="1" spc="60" dirty="0" smtClean="0">
                  <a:effectLst>
                    <a:outerShdw blurRad="50800" dist="25400" dir="5400000" algn="t" rotWithShape="0">
                      <a:prstClr val="black">
                        <a:alpha val="15000"/>
                      </a:prstClr>
                    </a:outerShdw>
                  </a:effectLst>
                </a:rPr>
                <a:t>Antecedentes</a:t>
              </a:r>
              <a:endParaRPr lang="es-ES" sz="2400" b="1" dirty="0">
                <a:effectLst>
                  <a:outerShdw blurRad="50800" dist="25400" dir="5400000" algn="t" rotWithShape="0">
                    <a:prstClr val="black">
                      <a:alpha val="15000"/>
                    </a:prstClr>
                  </a:outerShdw>
                </a:effectLst>
              </a:endParaRPr>
            </a:p>
          </p:txBody>
        </p:sp>
        <p:sp>
          <p:nvSpPr>
            <p:cNvPr id="35"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       </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s-ES" sz="2800" dirty="0" smtClean="0"/>
              <a:t>Resolución</a:t>
            </a:r>
            <a:endParaRPr lang="es-ES" sz="2800" dirty="0"/>
          </a:p>
        </p:txBody>
      </p:sp>
      <p:sp>
        <p:nvSpPr>
          <p:cNvPr id="5" name="Title 4"/>
          <p:cNvSpPr>
            <a:spLocks noGrp="1"/>
          </p:cNvSpPr>
          <p:nvPr>
            <p:ph type="title"/>
          </p:nvPr>
        </p:nvSpPr>
        <p:spPr>
          <a:xfrm>
            <a:off x="228600" y="3048000"/>
            <a:ext cx="7239000" cy="1828800"/>
          </a:xfrm>
        </p:spPr>
        <p:txBody>
          <a:bodyPr>
            <a:noAutofit/>
          </a:bodyPr>
          <a:lstStyle/>
          <a:p>
            <a:r>
              <a:rPr lang="es-ES" sz="2400" b="0" dirty="0" smtClean="0">
                <a:solidFill>
                  <a:srgbClr val="7BCF27"/>
                </a:solidFill>
                <a:latin typeface="Calibri" pitchFamily="34" charset="0"/>
              </a:rPr>
              <a:t>Por la cual se establecen los </a:t>
            </a:r>
            <a:r>
              <a:rPr lang="es-ES" sz="2400" b="0" dirty="0">
                <a:solidFill>
                  <a:srgbClr val="7BCF27"/>
                </a:solidFill>
                <a:latin typeface="Calibri" pitchFamily="34" charset="0"/>
              </a:rPr>
              <a:t>parámetros y los valores límites máximos permisibles en los vertimientos puntuales a cuerpos de agua superficiales y a los sistemas de alcantarillado público y se dictan </a:t>
            </a:r>
            <a:r>
              <a:rPr lang="es-ES" sz="2400" b="0" dirty="0" smtClean="0">
                <a:solidFill>
                  <a:srgbClr val="7BCF27"/>
                </a:solidFill>
                <a:latin typeface="Calibri" pitchFamily="34" charset="0"/>
              </a:rPr>
              <a:t>otras disposiciones</a:t>
            </a:r>
            <a:endParaRPr lang="es-ES" sz="5400" b="0" dirty="0"/>
          </a:p>
        </p:txBody>
      </p:sp>
      <p:sp>
        <p:nvSpPr>
          <p:cNvPr id="4" name="CuadroTexto 3"/>
          <p:cNvSpPr txBox="1"/>
          <p:nvPr/>
        </p:nvSpPr>
        <p:spPr>
          <a:xfrm>
            <a:off x="3203848" y="5579948"/>
            <a:ext cx="2808312" cy="369332"/>
          </a:xfrm>
          <a:prstGeom prst="rect">
            <a:avLst/>
          </a:prstGeom>
          <a:noFill/>
        </p:spPr>
        <p:txBody>
          <a:bodyPr wrap="square" rtlCol="0">
            <a:spAutoFit/>
          </a:bodyPr>
          <a:lstStyle/>
          <a:p>
            <a:pPr algn="ctr"/>
            <a:r>
              <a:rPr lang="es-CO" b="1" dirty="0" smtClean="0"/>
              <a:t>2015</a:t>
            </a:r>
            <a:endParaRPr lang="es-CO" b="1" dirty="0"/>
          </a:p>
        </p:txBody>
      </p:sp>
    </p:spTree>
    <p:extLst>
      <p:ext uri="{BB962C8B-B14F-4D97-AF65-F5344CB8AC3E}">
        <p14:creationId xmlns:p14="http://schemas.microsoft.com/office/powerpoint/2010/main" val="1968235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s-ES" sz="4000" cap="none" dirty="0" smtClean="0">
                <a:solidFill>
                  <a:prstClr val="black">
                    <a:lumMod val="85000"/>
                    <a:lumOff val="15000"/>
                  </a:prstClr>
                </a:solidFill>
                <a:ea typeface="+mn-ea"/>
                <a:cs typeface="+mn-cs"/>
              </a:rPr>
              <a:t>Antecedentes</a:t>
            </a:r>
            <a:endParaRPr lang="es-ES" sz="28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lang="es-ES" sz="17000" b="1" dirty="0">
                <a:solidFill>
                  <a:srgbClr val="F26200">
                    <a:alpha val="40000"/>
                  </a:srgbClr>
                </a:solidFill>
                <a:cs typeface="Arial" pitchFamily="34" charset="0"/>
              </a:rPr>
              <a:t>1</a:t>
            </a: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s-ES" sz="2800" b="1" dirty="0" smtClean="0">
                <a:solidFill>
                  <a:prstClr val="black">
                    <a:lumMod val="85000"/>
                    <a:lumOff val="15000"/>
                  </a:prstClr>
                </a:solidFill>
                <a:latin typeface="+mn-lt"/>
                <a:ea typeface="+mn-ea"/>
                <a:cs typeface="+mn-cs"/>
              </a:rPr>
              <a:t>Antecedentes</a:t>
            </a:r>
            <a:endParaRPr lang="es-ES" sz="2800" dirty="0">
              <a:solidFill>
                <a:prstClr val="black">
                  <a:lumMod val="50000"/>
                  <a:lumOff val="50000"/>
                </a:prstClr>
              </a:solidFill>
              <a:latin typeface="+mn-lt"/>
              <a:ea typeface="+mn-ea"/>
              <a:cs typeface="+mn-cs"/>
            </a:endParaRPr>
          </a:p>
        </p:txBody>
      </p:sp>
      <p:grpSp>
        <p:nvGrpSpPr>
          <p:cNvPr id="24" name="Grupo 23"/>
          <p:cNvGrpSpPr/>
          <p:nvPr/>
        </p:nvGrpSpPr>
        <p:grpSpPr>
          <a:xfrm>
            <a:off x="323528" y="2348880"/>
            <a:ext cx="8503046" cy="1634490"/>
            <a:chOff x="436180" y="1659282"/>
            <a:chExt cx="8503046" cy="1634490"/>
          </a:xfrm>
        </p:grpSpPr>
        <p:sp>
          <p:nvSpPr>
            <p:cNvPr id="3" name="CuadroTexto 2"/>
            <p:cNvSpPr txBox="1"/>
            <p:nvPr/>
          </p:nvSpPr>
          <p:spPr>
            <a:xfrm>
              <a:off x="436180" y="1659282"/>
              <a:ext cx="1759556" cy="1634490"/>
            </a:xfrm>
            <a:prstGeom prst="round2Diag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s-CO" b="1" dirty="0" smtClean="0"/>
                <a:t>TERCERA CONSULTA PÚBLICA</a:t>
              </a:r>
            </a:p>
            <a:p>
              <a:r>
                <a:rPr lang="es-CO" dirty="0" smtClean="0"/>
                <a:t>Noviembre 20 al 27 </a:t>
              </a:r>
              <a:r>
                <a:rPr lang="es-CO" dirty="0"/>
                <a:t>de 2013</a:t>
              </a:r>
            </a:p>
          </p:txBody>
        </p:sp>
        <p:sp>
          <p:nvSpPr>
            <p:cNvPr id="6" name="CuadroTexto 5"/>
            <p:cNvSpPr txBox="1"/>
            <p:nvPr/>
          </p:nvSpPr>
          <p:spPr>
            <a:xfrm>
              <a:off x="2599459" y="1843427"/>
              <a:ext cx="1773998" cy="1328023"/>
            </a:xfrm>
            <a:prstGeom prst="round2Diag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CO" b="1" dirty="0" smtClean="0"/>
                <a:t>Reuniones de trabajo</a:t>
              </a:r>
            </a:p>
            <a:p>
              <a:r>
                <a:rPr lang="es-CO" dirty="0" smtClean="0"/>
                <a:t>Febrero- Abril 2014</a:t>
              </a:r>
              <a:endParaRPr lang="es-CO" dirty="0"/>
            </a:p>
          </p:txBody>
        </p:sp>
        <p:sp>
          <p:nvSpPr>
            <p:cNvPr id="8" name="CuadroTexto 7"/>
            <p:cNvSpPr txBox="1"/>
            <p:nvPr/>
          </p:nvSpPr>
          <p:spPr>
            <a:xfrm>
              <a:off x="4756660" y="2005878"/>
              <a:ext cx="2177721" cy="1021556"/>
            </a:xfrm>
            <a:prstGeom prst="round2Diag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CO" b="1" dirty="0" smtClean="0"/>
                <a:t>Trabajo interno</a:t>
              </a:r>
            </a:p>
            <a:p>
              <a:r>
                <a:rPr lang="es-CO" dirty="0" smtClean="0"/>
                <a:t>Mayo-Noviembre 2014</a:t>
              </a:r>
              <a:endParaRPr lang="es-CO" dirty="0"/>
            </a:p>
          </p:txBody>
        </p:sp>
        <p:sp>
          <p:nvSpPr>
            <p:cNvPr id="10" name="CuadroTexto 9"/>
            <p:cNvSpPr txBox="1"/>
            <p:nvPr/>
          </p:nvSpPr>
          <p:spPr>
            <a:xfrm>
              <a:off x="7281474" y="1843427"/>
              <a:ext cx="1657752" cy="1328023"/>
            </a:xfrm>
            <a:prstGeom prst="round2Diag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s-CO" b="1" dirty="0"/>
                <a:t>Trabajo </a:t>
              </a:r>
              <a:r>
                <a:rPr lang="es-CO" b="1" dirty="0" smtClean="0"/>
                <a:t>Externo</a:t>
              </a:r>
            </a:p>
            <a:p>
              <a:r>
                <a:rPr lang="es-CO" dirty="0" smtClean="0"/>
                <a:t>Mayo-Julio 2014</a:t>
              </a:r>
              <a:endParaRPr lang="es-CO" dirty="0"/>
            </a:p>
          </p:txBody>
        </p:sp>
        <p:cxnSp>
          <p:nvCxnSpPr>
            <p:cNvPr id="13" name="Conector recto de flecha 12"/>
            <p:cNvCxnSpPr>
              <a:stCxn id="3" idx="0"/>
              <a:endCxn id="6" idx="2"/>
            </p:cNvCxnSpPr>
            <p:nvPr/>
          </p:nvCxnSpPr>
          <p:spPr>
            <a:xfrm>
              <a:off x="2195736" y="2476527"/>
              <a:ext cx="403723" cy="30912"/>
            </a:xfrm>
            <a:prstGeom prst="straightConnector1">
              <a:avLst/>
            </a:prstGeom>
            <a:ln w="73025">
              <a:solidFill>
                <a:schemeClr val="bg1">
                  <a:lumMod val="50000"/>
                </a:schemeClr>
              </a:solidFill>
              <a:tailEnd type="triangle"/>
            </a:ln>
          </p:spPr>
          <p:style>
            <a:lnRef idx="3">
              <a:schemeClr val="dk1"/>
            </a:lnRef>
            <a:fillRef idx="0">
              <a:schemeClr val="dk1"/>
            </a:fillRef>
            <a:effectRef idx="2">
              <a:schemeClr val="dk1"/>
            </a:effectRef>
            <a:fontRef idx="minor">
              <a:schemeClr val="tx1"/>
            </a:fontRef>
          </p:style>
        </p:cxnSp>
        <p:cxnSp>
          <p:nvCxnSpPr>
            <p:cNvPr id="15" name="Conector recto de flecha 14"/>
            <p:cNvCxnSpPr>
              <a:stCxn id="6" idx="0"/>
              <a:endCxn id="8" idx="2"/>
            </p:cNvCxnSpPr>
            <p:nvPr/>
          </p:nvCxnSpPr>
          <p:spPr>
            <a:xfrm>
              <a:off x="4373457" y="2507439"/>
              <a:ext cx="383203" cy="9217"/>
            </a:xfrm>
            <a:prstGeom prst="straightConnector1">
              <a:avLst/>
            </a:prstGeom>
            <a:ln w="698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a:stCxn id="8" idx="0"/>
              <a:endCxn id="10" idx="2"/>
            </p:cNvCxnSpPr>
            <p:nvPr/>
          </p:nvCxnSpPr>
          <p:spPr>
            <a:xfrm flipV="1">
              <a:off x="6934381" y="2507439"/>
              <a:ext cx="347093" cy="9217"/>
            </a:xfrm>
            <a:prstGeom prst="straightConnector1">
              <a:avLst/>
            </a:prstGeom>
            <a:ln w="730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94195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1)">
                                      <p:cBhvr>
                                        <p:cTn id="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s-ES" sz="3200" b="1" dirty="0" smtClean="0">
                <a:solidFill>
                  <a:prstClr val="black">
                    <a:lumMod val="85000"/>
                    <a:lumOff val="15000"/>
                  </a:prstClr>
                </a:solidFill>
                <a:latin typeface="+mn-lt"/>
                <a:ea typeface="+mn-ea"/>
                <a:cs typeface="+mn-cs"/>
              </a:rPr>
              <a:t>ANTECEDENTES</a:t>
            </a:r>
            <a:endParaRPr lang="es-ES" sz="3200" dirty="0">
              <a:latin typeface="+mn-lt"/>
            </a:endParaRPr>
          </a:p>
        </p:txBody>
      </p:sp>
      <p:sp>
        <p:nvSpPr>
          <p:cNvPr id="4" name="Redondear rectángulo de esquina diagonal 3"/>
          <p:cNvSpPr/>
          <p:nvPr/>
        </p:nvSpPr>
        <p:spPr>
          <a:xfrm>
            <a:off x="132829" y="935747"/>
            <a:ext cx="8680053" cy="1115542"/>
          </a:xfrm>
          <a:prstGeom prst="round2DiagRect">
            <a:avLst/>
          </a:prstGeom>
          <a:ln>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a:lnSpc>
                <a:spcPct val="114000"/>
              </a:lnSpc>
            </a:pPr>
            <a:r>
              <a:rPr lang="es-ES" sz="2400" b="1" dirty="0">
                <a:solidFill>
                  <a:prstClr val="black">
                    <a:lumMod val="85000"/>
                    <a:lumOff val="15000"/>
                  </a:prstClr>
                </a:solidFill>
              </a:rPr>
              <a:t>En el proceso de la estructuración de la norma se evaluó para las diferentes actividades productivas entre otros</a:t>
            </a:r>
            <a:r>
              <a:rPr lang="es-ES" sz="2400" b="1" dirty="0" smtClean="0">
                <a:solidFill>
                  <a:prstClr val="black">
                    <a:lumMod val="85000"/>
                    <a:lumOff val="15000"/>
                  </a:prstClr>
                </a:solidFill>
              </a:rPr>
              <a:t>:</a:t>
            </a:r>
            <a:endParaRPr lang="es-ES" sz="1600" dirty="0">
              <a:solidFill>
                <a:prstClr val="black">
                  <a:lumMod val="85000"/>
                  <a:lumOff val="15000"/>
                </a:prstClr>
              </a:solidFill>
            </a:endParaRPr>
          </a:p>
        </p:txBody>
      </p:sp>
      <p:grpSp>
        <p:nvGrpSpPr>
          <p:cNvPr id="2" name="Grupo 1"/>
          <p:cNvGrpSpPr/>
          <p:nvPr/>
        </p:nvGrpSpPr>
        <p:grpSpPr>
          <a:xfrm>
            <a:off x="436180" y="2224180"/>
            <a:ext cx="8430974" cy="581226"/>
            <a:chOff x="436180" y="2224180"/>
            <a:chExt cx="8430974" cy="581226"/>
          </a:xfrm>
        </p:grpSpPr>
        <p:sp>
          <p:nvSpPr>
            <p:cNvPr id="10" name="Redondear rectángulo de esquina diagonal 9"/>
            <p:cNvSpPr/>
            <p:nvPr/>
          </p:nvSpPr>
          <p:spPr>
            <a:xfrm>
              <a:off x="899592" y="2224180"/>
              <a:ext cx="7967562" cy="52521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ct val="114000"/>
                </a:lnSpc>
              </a:pPr>
              <a:r>
                <a:rPr lang="es-ES" sz="2400" dirty="0">
                  <a:solidFill>
                    <a:prstClr val="black">
                      <a:lumMod val="85000"/>
                      <a:lumOff val="15000"/>
                    </a:prstClr>
                  </a:solidFill>
                </a:rPr>
                <a:t>Evaluación de referentes internacionales </a:t>
              </a:r>
            </a:p>
          </p:txBody>
        </p:sp>
        <p:sp>
          <p:nvSpPr>
            <p:cNvPr id="11" name="Lágrima 10"/>
            <p:cNvSpPr/>
            <p:nvPr/>
          </p:nvSpPr>
          <p:spPr>
            <a:xfrm>
              <a:off x="436180" y="2251070"/>
              <a:ext cx="529081" cy="554336"/>
            </a:xfrm>
            <a:prstGeom prst="teardrop">
              <a:avLst/>
            </a:prstGeom>
          </p:spPr>
          <p:style>
            <a:lnRef idx="0">
              <a:schemeClr val="accent5"/>
            </a:lnRef>
            <a:fillRef idx="3">
              <a:schemeClr val="accent5"/>
            </a:fillRef>
            <a:effectRef idx="3">
              <a:schemeClr val="accent5"/>
            </a:effectRef>
            <a:fontRef idx="minor">
              <a:schemeClr val="dk1">
                <a:hueOff val="0"/>
                <a:satOff val="0"/>
                <a:lumOff val="0"/>
                <a:alphaOff val="0"/>
              </a:schemeClr>
            </a:fontRef>
          </p:style>
        </p:sp>
      </p:grpSp>
      <p:grpSp>
        <p:nvGrpSpPr>
          <p:cNvPr id="3" name="Grupo 2"/>
          <p:cNvGrpSpPr/>
          <p:nvPr/>
        </p:nvGrpSpPr>
        <p:grpSpPr>
          <a:xfrm>
            <a:off x="436179" y="2970204"/>
            <a:ext cx="8430976" cy="589319"/>
            <a:chOff x="436179" y="2970204"/>
            <a:chExt cx="8430976" cy="589319"/>
          </a:xfrm>
        </p:grpSpPr>
        <p:sp>
          <p:nvSpPr>
            <p:cNvPr id="8" name="Redondear rectángulo de esquina diagonal 7"/>
            <p:cNvSpPr/>
            <p:nvPr/>
          </p:nvSpPr>
          <p:spPr>
            <a:xfrm>
              <a:off x="899593" y="2970204"/>
              <a:ext cx="7967562" cy="543265"/>
            </a:xfrm>
            <a:prstGeom prst="round2DiagRect">
              <a:avLst/>
            </a:prstGeom>
          </p:spPr>
          <p:style>
            <a:lnRef idx="2">
              <a:schemeClr val="accent4"/>
            </a:lnRef>
            <a:fillRef idx="1">
              <a:schemeClr val="lt1"/>
            </a:fillRef>
            <a:effectRef idx="0">
              <a:schemeClr val="accent4"/>
            </a:effectRef>
            <a:fontRef idx="minor">
              <a:schemeClr val="dk1"/>
            </a:fontRef>
          </p:style>
          <p:txBody>
            <a:bodyPr rtlCol="0" anchor="ctr"/>
            <a:lstStyle/>
            <a:p>
              <a:pPr>
                <a:lnSpc>
                  <a:spcPct val="114000"/>
                </a:lnSpc>
              </a:pPr>
              <a:r>
                <a:rPr lang="es-ES" sz="2400" dirty="0">
                  <a:solidFill>
                    <a:prstClr val="black">
                      <a:lumMod val="85000"/>
                      <a:lumOff val="15000"/>
                    </a:prstClr>
                  </a:solidFill>
                </a:rPr>
                <a:t>Información aportada por las autoridades ambientales</a:t>
              </a:r>
            </a:p>
          </p:txBody>
        </p:sp>
        <p:sp>
          <p:nvSpPr>
            <p:cNvPr id="12" name="Lágrima 11"/>
            <p:cNvSpPr/>
            <p:nvPr/>
          </p:nvSpPr>
          <p:spPr>
            <a:xfrm>
              <a:off x="436179" y="3005187"/>
              <a:ext cx="529081" cy="554336"/>
            </a:xfrm>
            <a:prstGeom prst="teardrop">
              <a:avLst/>
            </a:prstGeom>
          </p:spPr>
          <p:style>
            <a:lnRef idx="0">
              <a:schemeClr val="accent5"/>
            </a:lnRef>
            <a:fillRef idx="3">
              <a:schemeClr val="accent5"/>
            </a:fillRef>
            <a:effectRef idx="3">
              <a:schemeClr val="accent5"/>
            </a:effectRef>
            <a:fontRef idx="minor">
              <a:schemeClr val="dk1">
                <a:hueOff val="0"/>
                <a:satOff val="0"/>
                <a:lumOff val="0"/>
                <a:alphaOff val="0"/>
              </a:schemeClr>
            </a:fontRef>
          </p:style>
        </p:sp>
      </p:grpSp>
      <p:grpSp>
        <p:nvGrpSpPr>
          <p:cNvPr id="15" name="Grupo 14"/>
          <p:cNvGrpSpPr/>
          <p:nvPr/>
        </p:nvGrpSpPr>
        <p:grpSpPr>
          <a:xfrm>
            <a:off x="421371" y="3713250"/>
            <a:ext cx="8445784" cy="744602"/>
            <a:chOff x="421371" y="3713250"/>
            <a:chExt cx="8445784" cy="744602"/>
          </a:xfrm>
        </p:grpSpPr>
        <p:sp>
          <p:nvSpPr>
            <p:cNvPr id="5" name="Redondear rectángulo de esquina diagonal 4"/>
            <p:cNvSpPr/>
            <p:nvPr/>
          </p:nvSpPr>
          <p:spPr>
            <a:xfrm>
              <a:off x="899593" y="3727094"/>
              <a:ext cx="7967562" cy="730758"/>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ct val="114000"/>
                </a:lnSpc>
              </a:pPr>
              <a:r>
                <a:rPr lang="es-ES" sz="2400" dirty="0" smtClean="0">
                  <a:solidFill>
                    <a:prstClr val="black">
                      <a:lumMod val="85000"/>
                      <a:lumOff val="15000"/>
                    </a:prstClr>
                  </a:solidFill>
                </a:rPr>
                <a:t>Sistemas </a:t>
              </a:r>
              <a:r>
                <a:rPr lang="es-ES" sz="2400" dirty="0">
                  <a:solidFill>
                    <a:prstClr val="black">
                      <a:lumMod val="85000"/>
                      <a:lumOff val="15000"/>
                    </a:prstClr>
                  </a:solidFill>
                </a:rPr>
                <a:t>de tratamiento ( tipo, tecnología, vida útil, producción) </a:t>
              </a:r>
            </a:p>
          </p:txBody>
        </p:sp>
        <p:sp>
          <p:nvSpPr>
            <p:cNvPr id="13" name="Lágrima 12"/>
            <p:cNvSpPr/>
            <p:nvPr/>
          </p:nvSpPr>
          <p:spPr>
            <a:xfrm>
              <a:off x="421371" y="3713250"/>
              <a:ext cx="529081" cy="554336"/>
            </a:xfrm>
            <a:prstGeom prst="teardrop">
              <a:avLst/>
            </a:prstGeom>
          </p:spPr>
          <p:style>
            <a:lnRef idx="0">
              <a:schemeClr val="accent5"/>
            </a:lnRef>
            <a:fillRef idx="3">
              <a:schemeClr val="accent5"/>
            </a:fillRef>
            <a:effectRef idx="3">
              <a:schemeClr val="accent5"/>
            </a:effectRef>
            <a:fontRef idx="minor">
              <a:schemeClr val="dk1">
                <a:hueOff val="0"/>
                <a:satOff val="0"/>
                <a:lumOff val="0"/>
                <a:alphaOff val="0"/>
              </a:schemeClr>
            </a:fontRef>
          </p:style>
        </p:sp>
      </p:grpSp>
      <p:grpSp>
        <p:nvGrpSpPr>
          <p:cNvPr id="16" name="Grupo 15"/>
          <p:cNvGrpSpPr/>
          <p:nvPr/>
        </p:nvGrpSpPr>
        <p:grpSpPr>
          <a:xfrm>
            <a:off x="340820" y="4663310"/>
            <a:ext cx="8526334" cy="781914"/>
            <a:chOff x="340820" y="4663310"/>
            <a:chExt cx="8526334" cy="781914"/>
          </a:xfrm>
        </p:grpSpPr>
        <p:sp>
          <p:nvSpPr>
            <p:cNvPr id="6" name="Redondear rectángulo de esquina diagonal 5"/>
            <p:cNvSpPr/>
            <p:nvPr/>
          </p:nvSpPr>
          <p:spPr>
            <a:xfrm>
              <a:off x="869901" y="4663310"/>
              <a:ext cx="7997253" cy="781914"/>
            </a:xfrm>
            <a:prstGeom prst="round2DiagRect">
              <a:avLst/>
            </a:prstGeom>
          </p:spPr>
          <p:style>
            <a:lnRef idx="2">
              <a:schemeClr val="accent4"/>
            </a:lnRef>
            <a:fillRef idx="1">
              <a:schemeClr val="lt1"/>
            </a:fillRef>
            <a:effectRef idx="0">
              <a:schemeClr val="accent4"/>
            </a:effectRef>
            <a:fontRef idx="minor">
              <a:schemeClr val="dk1"/>
            </a:fontRef>
          </p:style>
          <p:txBody>
            <a:bodyPr rtlCol="0" anchor="ctr"/>
            <a:lstStyle/>
            <a:p>
              <a:pPr>
                <a:lnSpc>
                  <a:spcPct val="114000"/>
                </a:lnSpc>
              </a:pPr>
              <a:r>
                <a:rPr lang="es-ES" sz="2400" dirty="0">
                  <a:solidFill>
                    <a:prstClr val="black">
                      <a:lumMod val="85000"/>
                      <a:lumOff val="15000"/>
                    </a:prstClr>
                  </a:solidFill>
                </a:rPr>
                <a:t>Información complementaria enviada por el sector posterior a la tercera consulta.</a:t>
              </a:r>
            </a:p>
          </p:txBody>
        </p:sp>
        <p:sp>
          <p:nvSpPr>
            <p:cNvPr id="14" name="Lágrima 13"/>
            <p:cNvSpPr/>
            <p:nvPr/>
          </p:nvSpPr>
          <p:spPr>
            <a:xfrm>
              <a:off x="340820" y="4679640"/>
              <a:ext cx="529081" cy="554336"/>
            </a:xfrm>
            <a:prstGeom prst="teardrop">
              <a:avLst/>
            </a:prstGeom>
          </p:spPr>
          <p:style>
            <a:lnRef idx="0">
              <a:schemeClr val="accent5"/>
            </a:lnRef>
            <a:fillRef idx="3">
              <a:schemeClr val="accent5"/>
            </a:fillRef>
            <a:effectRef idx="3">
              <a:schemeClr val="accent5"/>
            </a:effectRef>
            <a:fontRef idx="minor">
              <a:schemeClr val="dk1">
                <a:hueOff val="0"/>
                <a:satOff val="0"/>
                <a:lumOff val="0"/>
                <a:alphaOff val="0"/>
              </a:schemeClr>
            </a:fontRef>
          </p:style>
        </p:sp>
      </p:grpSp>
    </p:spTree>
    <p:extLst>
      <p:ext uri="{BB962C8B-B14F-4D97-AF65-F5344CB8AC3E}">
        <p14:creationId xmlns:p14="http://schemas.microsoft.com/office/powerpoint/2010/main" val="387695090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59819" y="2132856"/>
            <a:ext cx="6172200" cy="1970046"/>
          </a:xfrm>
        </p:spPr>
        <p:txBody>
          <a:bodyPr>
            <a:noAutofit/>
          </a:bodyPr>
          <a:lstStyle/>
          <a:p>
            <a:pPr lvl="0">
              <a:spcBef>
                <a:spcPts val="0"/>
              </a:spcBef>
            </a:pPr>
            <a:r>
              <a:rPr lang="es-ES" sz="4000" dirty="0" smtClean="0">
                <a:solidFill>
                  <a:schemeClr val="bg2">
                    <a:lumMod val="10000"/>
                  </a:schemeClr>
                </a:solidFill>
              </a:rPr>
              <a:t>Estructura </a:t>
            </a:r>
            <a:r>
              <a:rPr lang="es-ES" sz="4000" dirty="0">
                <a:solidFill>
                  <a:schemeClr val="bg2">
                    <a:lumMod val="10000"/>
                  </a:schemeClr>
                </a:solidFill>
              </a:rPr>
              <a:t>Conceptual</a:t>
            </a:r>
            <a:endParaRPr lang="es-ES" sz="2800" dirty="0">
              <a:solidFill>
                <a:schemeClr val="bg2">
                  <a:lumMod val="10000"/>
                </a:scheme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s-ES" sz="17000" b="1" dirty="0">
                <a:solidFill>
                  <a:srgbClr val="F26200">
                    <a:alpha val="40000"/>
                  </a:srgbClr>
                </a:solidFill>
                <a:cs typeface="Arial" pitchFamily="34" charset="0"/>
              </a:rPr>
              <a:t>2</a:t>
            </a:r>
          </a:p>
        </p:txBody>
      </p:sp>
    </p:spTree>
    <p:extLst>
      <p:ext uri="{BB962C8B-B14F-4D97-AF65-F5344CB8AC3E}">
        <p14:creationId xmlns:p14="http://schemas.microsoft.com/office/powerpoint/2010/main" val="2168797353"/>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0872" y="3242798"/>
            <a:ext cx="8229600" cy="690258"/>
          </a:xfrm>
          <a:prstGeom prst="round2DiagRect">
            <a:avLst/>
          </a:prstGeom>
        </p:spPr>
        <p:style>
          <a:lnRef idx="2">
            <a:schemeClr val="accent4"/>
          </a:lnRef>
          <a:fillRef idx="1">
            <a:schemeClr val="lt1"/>
          </a:fillRef>
          <a:effectRef idx="0">
            <a:schemeClr val="accent4"/>
          </a:effectRef>
          <a:fontRef idx="minor">
            <a:schemeClr val="dk1"/>
          </a:fontRef>
        </p:style>
        <p:txBody>
          <a:bodyPr>
            <a:normAutofit/>
          </a:bodyPr>
          <a:lstStyle/>
          <a:p>
            <a:pPr marL="0" indent="0" algn="ctr">
              <a:buNone/>
            </a:pPr>
            <a:r>
              <a:rPr lang="es-CO" sz="2400" dirty="0" smtClean="0">
                <a:solidFill>
                  <a:schemeClr val="dk1"/>
                </a:solidFill>
              </a:rPr>
              <a:t>Inclusión </a:t>
            </a:r>
            <a:r>
              <a:rPr lang="es-CO" sz="2400" dirty="0">
                <a:solidFill>
                  <a:schemeClr val="dk1"/>
                </a:solidFill>
              </a:rPr>
              <a:t>de 8 sectores que representan </a:t>
            </a:r>
            <a:r>
              <a:rPr lang="es-CO" sz="2400" dirty="0" smtClean="0">
                <a:solidFill>
                  <a:schemeClr val="dk1"/>
                </a:solidFill>
              </a:rPr>
              <a:t>73 actividades </a:t>
            </a:r>
          </a:p>
        </p:txBody>
      </p:sp>
      <p:sp>
        <p:nvSpPr>
          <p:cNvPr id="4" name="Title 8"/>
          <p:cNvSpPr>
            <a:spLocks noGrp="1"/>
          </p:cNvSpPr>
          <p:nvPr>
            <p:ph type="title"/>
          </p:nvPr>
        </p:nvSpPr>
        <p:spPr/>
        <p:txBody>
          <a:bodyPr>
            <a:normAutofit/>
          </a:bodyPr>
          <a:lstStyle/>
          <a:p>
            <a:pPr lvl="0">
              <a:spcBef>
                <a:spcPts val="0"/>
              </a:spcBef>
            </a:pPr>
            <a:r>
              <a:rPr lang="es-ES" sz="2800" b="1" dirty="0" smtClean="0">
                <a:solidFill>
                  <a:schemeClr val="bg2">
                    <a:lumMod val="10000"/>
                  </a:schemeClr>
                </a:solidFill>
              </a:rPr>
              <a:t>Estructura </a:t>
            </a:r>
            <a:r>
              <a:rPr lang="es-ES" sz="2800" b="1" dirty="0">
                <a:solidFill>
                  <a:schemeClr val="bg2">
                    <a:lumMod val="10000"/>
                  </a:schemeClr>
                </a:solidFill>
              </a:rPr>
              <a:t>Conceptual</a:t>
            </a:r>
            <a:endParaRPr lang="es-ES" b="1" dirty="0">
              <a:solidFill>
                <a:schemeClr val="bg2">
                  <a:lumMod val="10000"/>
                </a:schemeClr>
              </a:solidFill>
              <a:latin typeface="+mn-lt"/>
            </a:endParaRPr>
          </a:p>
        </p:txBody>
      </p:sp>
      <p:sp>
        <p:nvSpPr>
          <p:cNvPr id="8" name="Llamada de flecha hacia abajo 7"/>
          <p:cNvSpPr/>
          <p:nvPr/>
        </p:nvSpPr>
        <p:spPr>
          <a:xfrm>
            <a:off x="971600" y="1268760"/>
            <a:ext cx="7272808" cy="1872208"/>
          </a:xfrm>
          <a:prstGeom prst="downArrowCallout">
            <a:avLst/>
          </a:prstGeom>
        </p:spPr>
        <p:style>
          <a:lnRef idx="2">
            <a:schemeClr val="accent1"/>
          </a:lnRef>
          <a:fillRef idx="1">
            <a:schemeClr val="lt1"/>
          </a:fillRef>
          <a:effectRef idx="0">
            <a:schemeClr val="accent1"/>
          </a:effectRef>
          <a:fontRef idx="minor">
            <a:schemeClr val="dk1"/>
          </a:fontRef>
        </p:style>
        <p:txBody>
          <a:bodyPr rtlCol="0" anchor="ctr"/>
          <a:lstStyle/>
          <a:p>
            <a:r>
              <a:rPr lang="es-CO" sz="2400" dirty="0"/>
              <a:t>A partir de las mesas de trabajo posterior a la tercera consulta se logró de manera participativa entre otras:</a:t>
            </a:r>
          </a:p>
        </p:txBody>
      </p:sp>
      <p:sp>
        <p:nvSpPr>
          <p:cNvPr id="9" name="Marcador de contenido 2"/>
          <p:cNvSpPr txBox="1">
            <a:spLocks/>
          </p:cNvSpPr>
          <p:nvPr/>
        </p:nvSpPr>
        <p:spPr>
          <a:xfrm>
            <a:off x="590872" y="4299572"/>
            <a:ext cx="8229600" cy="890146"/>
          </a:xfrm>
          <a:prstGeom prst="round2Diag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0" lang="es-ES"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lt1"/>
                </a:solidFill>
                <a:latin typeface="+mn-lt"/>
                <a:ea typeface="+mn-ea"/>
                <a:cs typeface="+mn-cs"/>
              </a:defRPr>
            </a:lvl9pPr>
          </a:lstStyle>
          <a:p>
            <a:pPr marL="0" indent="0" algn="just">
              <a:buNone/>
            </a:pPr>
            <a:r>
              <a:rPr lang="es-CO" sz="2400" dirty="0">
                <a:solidFill>
                  <a:schemeClr val="dk1"/>
                </a:solidFill>
              </a:rPr>
              <a:t>Especificidad de las actividades objeto de regulación a través de un anexo descriptivo a la </a:t>
            </a:r>
            <a:r>
              <a:rPr lang="es-CO" sz="2400" dirty="0" smtClean="0">
                <a:solidFill>
                  <a:schemeClr val="dk1"/>
                </a:solidFill>
              </a:rPr>
              <a:t>Resolución.</a:t>
            </a:r>
            <a:endParaRPr lang="es-CO" sz="2400" dirty="0">
              <a:solidFill>
                <a:schemeClr val="dk1"/>
              </a:solidFill>
            </a:endParaRPr>
          </a:p>
        </p:txBody>
      </p:sp>
    </p:spTree>
    <p:extLst>
      <p:ext uri="{BB962C8B-B14F-4D97-AF65-F5344CB8AC3E}">
        <p14:creationId xmlns:p14="http://schemas.microsoft.com/office/powerpoint/2010/main" val="852473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spcBef>
                <a:spcPts val="0"/>
              </a:spcBef>
            </a:pPr>
            <a:r>
              <a:rPr lang="es-ES" sz="2800" b="1" dirty="0" smtClean="0">
                <a:solidFill>
                  <a:schemeClr val="bg2">
                    <a:lumMod val="10000"/>
                  </a:schemeClr>
                </a:solidFill>
                <a:latin typeface="+mn-lt"/>
                <a:ea typeface="+mn-ea"/>
                <a:cs typeface="+mn-cs"/>
              </a:rPr>
              <a:t>Estructura </a:t>
            </a:r>
            <a:r>
              <a:rPr lang="es-ES" sz="2800" b="1" dirty="0">
                <a:solidFill>
                  <a:schemeClr val="bg2">
                    <a:lumMod val="10000"/>
                  </a:schemeClr>
                </a:solidFill>
                <a:latin typeface="+mn-lt"/>
                <a:ea typeface="+mn-ea"/>
                <a:cs typeface="+mn-cs"/>
              </a:rPr>
              <a:t>Conceptual</a:t>
            </a:r>
          </a:p>
        </p:txBody>
      </p:sp>
      <p:graphicFrame>
        <p:nvGraphicFramePr>
          <p:cNvPr id="18" name="Diagrama 17"/>
          <p:cNvGraphicFramePr/>
          <p:nvPr>
            <p:extLst>
              <p:ext uri="{D42A27DB-BD31-4B8C-83A1-F6EECF244321}">
                <p14:modId xmlns:p14="http://schemas.microsoft.com/office/powerpoint/2010/main" val="2400791762"/>
              </p:ext>
            </p:extLst>
          </p:nvPr>
        </p:nvGraphicFramePr>
        <p:xfrm>
          <a:off x="436180" y="1124744"/>
          <a:ext cx="828092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1462708"/>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800" b="1" dirty="0">
                <a:solidFill>
                  <a:schemeClr val="bg2">
                    <a:lumMod val="10000"/>
                  </a:schemeClr>
                </a:solidFill>
              </a:rPr>
              <a:t>Estructura Conceptual</a:t>
            </a:r>
            <a:endParaRPr lang="es-CO" dirty="0"/>
          </a:p>
        </p:txBody>
      </p:sp>
      <p:grpSp>
        <p:nvGrpSpPr>
          <p:cNvPr id="14" name="Grupo 13"/>
          <p:cNvGrpSpPr/>
          <p:nvPr/>
        </p:nvGrpSpPr>
        <p:grpSpPr>
          <a:xfrm>
            <a:off x="343658" y="1340768"/>
            <a:ext cx="8618498" cy="654079"/>
            <a:chOff x="343658" y="2597034"/>
            <a:chExt cx="8618498" cy="654079"/>
          </a:xfrm>
        </p:grpSpPr>
        <p:sp>
          <p:nvSpPr>
            <p:cNvPr id="5" name="Rectángulo 4"/>
            <p:cNvSpPr/>
            <p:nvPr/>
          </p:nvSpPr>
          <p:spPr>
            <a:xfrm>
              <a:off x="2049388" y="2604782"/>
              <a:ext cx="6912768" cy="64633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S" b="1" dirty="0">
                  <a:solidFill>
                    <a:schemeClr val="tx1"/>
                  </a:solidFill>
                </a:rPr>
                <a:t>S</a:t>
              </a:r>
              <a:r>
                <a:rPr lang="es-ES" b="1" dirty="0" smtClean="0">
                  <a:solidFill>
                    <a:schemeClr val="tx1"/>
                  </a:solidFill>
                </a:rPr>
                <a:t>ustancias </a:t>
              </a:r>
              <a:r>
                <a:rPr lang="es-ES" b="1" dirty="0">
                  <a:solidFill>
                    <a:schemeClr val="tx1"/>
                  </a:solidFill>
                </a:rPr>
                <a:t>radiactivas o radioisótopos. </a:t>
              </a:r>
              <a:endParaRPr lang="es-CO" dirty="0">
                <a:solidFill>
                  <a:schemeClr val="tx1"/>
                </a:solidFill>
              </a:endParaRPr>
            </a:p>
            <a:p>
              <a:pPr algn="just"/>
              <a:r>
                <a:rPr lang="es-ES" dirty="0">
                  <a:solidFill>
                    <a:schemeClr val="tx1"/>
                  </a:solidFill>
                </a:rPr>
                <a:t>Resolución 18 0005 de 2010 del Ministerio de Minas y Energía</a:t>
              </a:r>
              <a:endParaRPr lang="es-CO" dirty="0">
                <a:solidFill>
                  <a:schemeClr val="tx1"/>
                </a:solidFill>
              </a:endParaRPr>
            </a:p>
          </p:txBody>
        </p:sp>
        <p:sp>
          <p:nvSpPr>
            <p:cNvPr id="13" name="Rectángulo redondeado 12"/>
            <p:cNvSpPr/>
            <p:nvPr/>
          </p:nvSpPr>
          <p:spPr>
            <a:xfrm>
              <a:off x="343658" y="2597034"/>
              <a:ext cx="1705730" cy="654079"/>
            </a:xfrm>
            <a:prstGeom prst="roundRect">
              <a:avLst>
                <a:gd name="adj" fmla="val 10000"/>
              </a:avLst>
            </a:prstGeom>
            <a:blipFill>
              <a:blip r:embed="rId2" cstate="email">
                <a:extLst>
                  <a:ext uri="{28A0092B-C50C-407E-A947-70E740481C1C}">
                    <a14:useLocalDpi xmlns:a14="http://schemas.microsoft.com/office/drawing/2010/main" val="0"/>
                  </a:ext>
                </a:extLst>
              </a:blip>
              <a:srcRect/>
              <a:stretch>
                <a:fillRect/>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grpSp>
      <p:grpSp>
        <p:nvGrpSpPr>
          <p:cNvPr id="18" name="Grupo 17"/>
          <p:cNvGrpSpPr/>
          <p:nvPr/>
        </p:nvGrpSpPr>
        <p:grpSpPr>
          <a:xfrm>
            <a:off x="343659" y="2348880"/>
            <a:ext cx="8620829" cy="1200329"/>
            <a:chOff x="343659" y="3358733"/>
            <a:chExt cx="8620829" cy="1200329"/>
          </a:xfrm>
        </p:grpSpPr>
        <p:sp>
          <p:nvSpPr>
            <p:cNvPr id="6" name="Rectángulo 5"/>
            <p:cNvSpPr/>
            <p:nvPr/>
          </p:nvSpPr>
          <p:spPr>
            <a:xfrm>
              <a:off x="2051720" y="3358733"/>
              <a:ext cx="6912768"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S" b="1" dirty="0" smtClean="0"/>
                <a:t>Zona </a:t>
              </a:r>
              <a:r>
                <a:rPr lang="es-ES" b="1" dirty="0"/>
                <a:t>de mezcla térmica.</a:t>
              </a:r>
              <a:r>
                <a:rPr lang="es-ES" dirty="0"/>
                <a:t> </a:t>
              </a:r>
              <a:r>
                <a:rPr lang="es-ES" dirty="0" smtClean="0"/>
                <a:t>Se definirá metodología para su determinación. Hasta tanto distancia máxima de </a:t>
              </a:r>
              <a:r>
                <a:rPr lang="es-ES" dirty="0"/>
                <a:t>(100,0 </a:t>
              </a:r>
              <a:r>
                <a:rPr lang="es-ES" dirty="0" smtClean="0"/>
                <a:t>m) si no se encuentra definida. Particularidades para el sector de </a:t>
              </a:r>
              <a:r>
                <a:rPr lang="es-CO" dirty="0" smtClean="0"/>
                <a:t>generación de energía eléctrica </a:t>
              </a:r>
              <a:r>
                <a:rPr lang="es-ES" dirty="0" smtClean="0"/>
                <a:t>(Gradualidad e información)</a:t>
              </a:r>
              <a:endParaRPr lang="es-CO" dirty="0"/>
            </a:p>
          </p:txBody>
        </p:sp>
        <p:sp>
          <p:nvSpPr>
            <p:cNvPr id="15" name="Rectángulo redondeado 14"/>
            <p:cNvSpPr/>
            <p:nvPr/>
          </p:nvSpPr>
          <p:spPr>
            <a:xfrm>
              <a:off x="343659" y="3366482"/>
              <a:ext cx="1705730" cy="1192580"/>
            </a:xfrm>
            <a:prstGeom prst="roundRect">
              <a:avLst>
                <a:gd name="adj" fmla="val 10000"/>
              </a:avLst>
            </a:prstGeom>
            <a:blipFill>
              <a:blip r:embed="rId3" cstate="email">
                <a:extLst>
                  <a:ext uri="{28A0092B-C50C-407E-A947-70E740481C1C}">
                    <a14:useLocalDpi xmlns:a14="http://schemas.microsoft.com/office/drawing/2010/main" val="0"/>
                  </a:ext>
                </a:extLst>
              </a:blip>
              <a:srcRect/>
              <a:stretch>
                <a:fillRect/>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grpSp>
      <p:grpSp>
        <p:nvGrpSpPr>
          <p:cNvPr id="17" name="Grupo 16"/>
          <p:cNvGrpSpPr/>
          <p:nvPr/>
        </p:nvGrpSpPr>
        <p:grpSpPr>
          <a:xfrm>
            <a:off x="333984" y="4077072"/>
            <a:ext cx="8628172" cy="1728193"/>
            <a:chOff x="333984" y="4219823"/>
            <a:chExt cx="8628172" cy="1728193"/>
          </a:xfrm>
        </p:grpSpPr>
        <p:sp>
          <p:nvSpPr>
            <p:cNvPr id="7" name="Rectángulo 6"/>
            <p:cNvSpPr/>
            <p:nvPr/>
          </p:nvSpPr>
          <p:spPr>
            <a:xfrm>
              <a:off x="2039714" y="4219823"/>
              <a:ext cx="6922442"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r>
                <a:rPr lang="es-ES" b="1" dirty="0"/>
                <a:t>Parámetros </a:t>
              </a:r>
              <a:r>
                <a:rPr lang="es-ES" b="1" dirty="0" smtClean="0"/>
                <a:t>microbiológicos.</a:t>
              </a:r>
            </a:p>
            <a:p>
              <a:pPr lvl="0"/>
              <a:r>
                <a:rPr lang="es-ES" dirty="0" smtClean="0"/>
                <a:t>Considera el Manejo de Excretas en los procesos productivos, definiéndose una carga de control mínima, expresada en DBO5.</a:t>
              </a:r>
            </a:p>
            <a:p>
              <a:pPr marL="285750" lvl="0" indent="-285750">
                <a:buFont typeface="Arial" panose="020B0604020202020204" pitchFamily="34" charset="0"/>
                <a:buChar char="•"/>
              </a:pPr>
              <a:r>
                <a:rPr lang="es-CO" dirty="0" smtClean="0"/>
                <a:t>Unidades: NMP/100  </a:t>
              </a:r>
              <a:r>
                <a:rPr lang="es-CO" dirty="0" err="1" smtClean="0"/>
                <a:t>mL</a:t>
              </a:r>
              <a:endParaRPr lang="es-CO" dirty="0" smtClean="0"/>
            </a:p>
          </p:txBody>
        </p:sp>
        <p:pic>
          <p:nvPicPr>
            <p:cNvPr id="16" name="Imagen 1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33984" y="4234186"/>
              <a:ext cx="1705730" cy="1713830"/>
            </a:xfrm>
            <a:prstGeom prst="rect">
              <a:avLst/>
            </a:prstGeom>
            <a:ln w="38100" cap="sq">
              <a:solidFill>
                <a:schemeClr val="accent4"/>
              </a:solidFill>
              <a:prstDash val="solid"/>
              <a:miter lim="800000"/>
            </a:ln>
            <a:effectLst>
              <a:outerShdw blurRad="50800" dist="38100" dir="2700000" algn="tl" rotWithShape="0">
                <a:srgbClr val="000000">
                  <a:alpha val="43000"/>
                </a:srgbClr>
              </a:outerShdw>
            </a:effectLst>
          </p:spPr>
          <p:style>
            <a:lnRef idx="1">
              <a:schemeClr val="accent4"/>
            </a:lnRef>
            <a:fillRef idx="2">
              <a:schemeClr val="accent4"/>
            </a:fillRef>
            <a:effectRef idx="1">
              <a:schemeClr val="accent4"/>
            </a:effectRef>
            <a:fontRef idx="minor">
              <a:schemeClr val="dk1"/>
            </a:fontRef>
          </p:style>
        </p:pic>
      </p:grpSp>
    </p:spTree>
    <p:extLst>
      <p:ext uri="{BB962C8B-B14F-4D97-AF65-F5344CB8AC3E}">
        <p14:creationId xmlns:p14="http://schemas.microsoft.com/office/powerpoint/2010/main" val="2262983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ción a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4217BC319EC9841B54C22A8A8B32BE6" ma:contentTypeVersion="0" ma:contentTypeDescription="Crear nuevo documento." ma:contentTypeScope="" ma:versionID="294c5c76afb83cf03958b76f19be3204">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72C399-A4F5-4786-8F0A-BCB501644B66}"/>
</file>

<file path=customXml/itemProps2.xml><?xml version="1.0" encoding="utf-8"?>
<ds:datastoreItem xmlns:ds="http://schemas.openxmlformats.org/officeDocument/2006/customXml" ds:itemID="{B04C67EF-80EC-4902-B0B8-798339E3D036}"/>
</file>

<file path=docProps/app.xml><?xml version="1.0" encoding="utf-8"?>
<Properties xmlns="http://schemas.openxmlformats.org/officeDocument/2006/extended-properties" xmlns:vt="http://schemas.openxmlformats.org/officeDocument/2006/docPropsVTypes">
  <Template>Introducción a PowerPoint 2011.potx</Template>
  <TotalTime>0</TotalTime>
  <Words>1181</Words>
  <Application>Microsoft Office PowerPoint</Application>
  <PresentationFormat>Presentación en pantalla (4:3)</PresentationFormat>
  <Paragraphs>150</Paragraphs>
  <Slides>20</Slides>
  <Notes>14</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Introducción a PowerPoint 2011</vt:lpstr>
      <vt:lpstr>Por la cual se establecen los parámetros y los valores límites máximos permisibles en los vertimientos puntuales a cuerpos de agua superficiales y a los sistemas de alcantarillado público y se dictan otras disposiciones</vt:lpstr>
      <vt:lpstr>Presentación de PowerPoint</vt:lpstr>
      <vt:lpstr>Antecedentes</vt:lpstr>
      <vt:lpstr>Antecedentes</vt:lpstr>
      <vt:lpstr>ANTECEDENTES</vt:lpstr>
      <vt:lpstr>Estructura Conceptual</vt:lpstr>
      <vt:lpstr>Estructura Conceptual</vt:lpstr>
      <vt:lpstr>Estructura Conceptual</vt:lpstr>
      <vt:lpstr>Estructura Conceptual</vt:lpstr>
      <vt:lpstr>Estructura Conceptual</vt:lpstr>
      <vt:lpstr>Estructura Conceptual</vt:lpstr>
      <vt:lpstr>Componente Operativo</vt:lpstr>
      <vt:lpstr>COMPONENTE OPERATIVO</vt:lpstr>
      <vt:lpstr>Componente Operativo</vt:lpstr>
      <vt:lpstr>Componente Operativo</vt:lpstr>
      <vt:lpstr>Gradualidad e Implementación</vt:lpstr>
      <vt:lpstr>Presentación de PowerPoint</vt:lpstr>
      <vt:lpstr>Presentación de PowerPoint</vt:lpstr>
      <vt:lpstr>Presentación de PowerPoint</vt:lpstr>
      <vt:lpstr>Por la cual se establecen los parámetros y los valores límites máximos permisibles en los vertimientos puntuales a cuerpos de agua superficiales y a los sistemas de alcantarillado público y se dictan otras disposiciones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2015-03-23T21:44:35Z</dcterms:modified>
</cp:coreProperties>
</file>