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2" r:id="rId5"/>
    <p:sldId id="264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 Gutierrez Bernal" initials="MGB" lastIdx="1" clrIdx="0">
    <p:extLst>
      <p:ext uri="{19B8F6BF-5375-455C-9EA6-DF929625EA0E}">
        <p15:presenceInfo xmlns:p15="http://schemas.microsoft.com/office/powerpoint/2012/main" userId="S-1-5-21-57989841-1645522239-1801674531-11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D:\Users\mgutierrez\Desktop\COVID%2019\Encuestas\Empleo\Tabulaci&#243;n%20encuesta%20empleo%2027%20de%20mayo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D:\Users\mgutierrez\Desktop\COVID%2019\Encuestas\Empleo\Tabulaci&#243;n%20encuesta%20empleo%2027%20de%20may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Users\mgutierrez\Desktop\COVID%2019\Encuestas\Empleo\Tabulaci&#243;n%20encuesta%20empleo%2027%20de%20mayo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D:\Users\mgutierrez\Desktop\COVID%2019\Encuestas\Empleo\Tabulaci&#243;n%20encuesta%20empleo%2027%20de%20mayo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D:\Users\mgutierrez\Desktop\COVID%2019\Encuestas\Empleo\Tabulaci&#243;n%20encuesta%20emple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Variación en empleos</a:t>
            </a:r>
          </a:p>
          <a:p>
            <a:pPr>
              <a:defRPr/>
            </a:pPr>
            <a:r>
              <a:rPr lang="es-CO"/>
              <a:t>Abril 2020 vs febrero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0684329792543153"/>
          <c:y val="0.14616507903774878"/>
          <c:w val="0.87810853231225527"/>
          <c:h val="0.68883961833858343"/>
        </c:manualLayout>
      </c:layout>
      <c:barChart>
        <c:barDir val="col"/>
        <c:grouping val="clustered"/>
        <c:varyColors val="0"/>
        <c:ser>
          <c:idx val="0"/>
          <c:order val="0"/>
          <c:tx>
            <c:v>Febrero 2020</c:v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RESUMEN!$K$12:$M$12</c:f>
              <c:strCache>
                <c:ptCount val="3"/>
                <c:pt idx="0">
                  <c:v>Término indefinido</c:v>
                </c:pt>
                <c:pt idx="1">
                  <c:v>Término fijo</c:v>
                </c:pt>
                <c:pt idx="2">
                  <c:v>Empresa de servicios temporales</c:v>
                </c:pt>
              </c:strCache>
            </c:strRef>
          </c:cat>
          <c:val>
            <c:numRef>
              <c:f>RESUMEN!$F$9:$H$9</c:f>
              <c:numCache>
                <c:formatCode>_(* #,##0_);_(* \(#,##0\);_(* "-"_);_(@_)</c:formatCode>
                <c:ptCount val="3"/>
                <c:pt idx="0">
                  <c:v>135308</c:v>
                </c:pt>
                <c:pt idx="1">
                  <c:v>50165</c:v>
                </c:pt>
                <c:pt idx="2">
                  <c:v>20036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B-4219-9720-E850E5421C0F}"/>
            </c:ext>
          </c:extLst>
        </c:ser>
        <c:ser>
          <c:idx val="1"/>
          <c:order val="1"/>
          <c:tx>
            <c:v>Abril 2020</c:v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RESUMEN!$K$12:$M$12</c:f>
              <c:strCache>
                <c:ptCount val="3"/>
                <c:pt idx="0">
                  <c:v>Término indefinido</c:v>
                </c:pt>
                <c:pt idx="1">
                  <c:v>Término fijo</c:v>
                </c:pt>
                <c:pt idx="2">
                  <c:v>Empresa de servicios temporales</c:v>
                </c:pt>
              </c:strCache>
            </c:strRef>
          </c:cat>
          <c:val>
            <c:numRef>
              <c:f>RESUMEN!$F$13:$H$13</c:f>
              <c:numCache>
                <c:formatCode>_(* #,##0_);_(* \(#,##0\);_(* "-"_);_(@_)</c:formatCode>
                <c:ptCount val="3"/>
                <c:pt idx="0">
                  <c:v>136379</c:v>
                </c:pt>
                <c:pt idx="1">
                  <c:v>48645</c:v>
                </c:pt>
                <c:pt idx="2">
                  <c:v>16693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B-4219-9720-E850E5421C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0270800"/>
        <c:axId val="50278704"/>
      </c:barChart>
      <c:catAx>
        <c:axId val="5027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278704"/>
        <c:crosses val="autoZero"/>
        <c:auto val="1"/>
        <c:lblAlgn val="ctr"/>
        <c:lblOffset val="100"/>
        <c:noMultiLvlLbl val="0"/>
      </c:catAx>
      <c:valAx>
        <c:axId val="50278704"/>
        <c:scaling>
          <c:orientation val="minMax"/>
          <c:max val="180000"/>
        </c:scaling>
        <c:delete val="1"/>
        <c:axPos val="l"/>
        <c:numFmt formatCode="_(* #,##0_);_(* \(#,##0\);_(* &quot;-&quot;_);_(@_)" sourceLinked="1"/>
        <c:majorTickMark val="out"/>
        <c:minorTickMark val="none"/>
        <c:tickLblPos val="nextTo"/>
        <c:crossAx val="5027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s-CO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000"/>
              <a:t>De las personas con morbilidades</a:t>
            </a:r>
            <a:r>
              <a:rPr lang="es-CO" sz="2000" baseline="0"/>
              <a:t> preexistentes</a:t>
            </a:r>
            <a:r>
              <a:rPr lang="es-CO" sz="2000"/>
              <a:t>, ¿qué porcentaje puede</a:t>
            </a:r>
            <a:r>
              <a:rPr lang="es-CO" sz="2000" baseline="0"/>
              <a:t> </a:t>
            </a:r>
            <a:r>
              <a:rPr lang="es-CO" sz="2000"/>
              <a:t>teletrabajar o trabajar en casa?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26-45D8-B90D-22F3F97297B7}"/>
              </c:ext>
            </c:extLst>
          </c:dPt>
          <c:dLbls>
            <c:dLbl>
              <c:idx val="0"/>
              <c:layout>
                <c:manualLayout>
                  <c:x val="-2.1886308007489832E-2"/>
                  <c:y val="-0.272514322811057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25,5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26-45D8-B90D-22F3F97297B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RESUMEN!$D$76</c:f>
              <c:numCache>
                <c:formatCode>General</c:formatCode>
                <c:ptCount val="1"/>
                <c:pt idx="0">
                  <c:v>19.190215217790847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26-45D8-B90D-22F3F9729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400"/>
              <a:t>Para el segundo trimestre de 2020 tiene pensado: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01-4CDD-AFE6-AB3AA0997D1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01-4CDD-AFE6-AB3AA0997D1D}"/>
              </c:ext>
            </c:extLst>
          </c:dPt>
          <c:dPt>
            <c:idx val="2"/>
            <c:bubble3D val="0"/>
            <c:spPr>
              <a:solidFill>
                <a:srgbClr val="A818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01-4CDD-AFE6-AB3AA0997D1D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01-4CDD-AFE6-AB3AA0997D1D}"/>
              </c:ext>
            </c:extLst>
          </c:dPt>
          <c:dPt>
            <c:idx val="4"/>
            <c:bubble3D val="0"/>
            <c:spPr>
              <a:solidFill>
                <a:srgbClr val="0032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01-4CDD-AFE6-AB3AA0997D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RESUMEN!$C$79:$C$83</c:f>
              <c:strCache>
                <c:ptCount val="5"/>
                <c:pt idx="0">
                  <c:v>Reconversión de puestos de trabajo</c:v>
                </c:pt>
                <c:pt idx="1">
                  <c:v>Otro</c:v>
                </c:pt>
                <c:pt idx="2">
                  <c:v>Contratar empleados</c:v>
                </c:pt>
                <c:pt idx="3">
                  <c:v>Terminar contratos de trabajo</c:v>
                </c:pt>
                <c:pt idx="4">
                  <c:v>Mantener igual su número de empleados</c:v>
                </c:pt>
              </c:strCache>
            </c:strRef>
          </c:cat>
          <c:val>
            <c:numRef>
              <c:f>RESUMEN!$E$79:$E$83</c:f>
              <c:numCache>
                <c:formatCode>0%</c:formatCode>
                <c:ptCount val="5"/>
                <c:pt idx="0">
                  <c:v>5.6426332288401257E-2</c:v>
                </c:pt>
                <c:pt idx="1">
                  <c:v>8.1504702194357362E-2</c:v>
                </c:pt>
                <c:pt idx="2">
                  <c:v>8.7774294670846395E-2</c:v>
                </c:pt>
                <c:pt idx="3">
                  <c:v>8.7774294670846395E-2</c:v>
                </c:pt>
                <c:pt idx="4">
                  <c:v>0.68338557993730409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501-4CDD-AFE6-AB3AA0997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600" b="0" dirty="0" smtClean="0"/>
              <a:t>¿Cuántas </a:t>
            </a:r>
            <a:r>
              <a:rPr lang="es-CO" sz="1600" b="0" dirty="0"/>
              <a:t>personas laborarán bajo la modalidad de trabajo en casa o bajo la modalidad de teletrabajo?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A81897"/>
            </a:solidFill>
          </c:spPr>
          <c:dPt>
            <c:idx val="0"/>
            <c:bubble3D val="0"/>
            <c:spPr>
              <a:solidFill>
                <a:srgbClr val="A818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3B-4723-AD3B-72882782B3A8}"/>
              </c:ext>
            </c:extLst>
          </c:dPt>
          <c:dLbls>
            <c:dLbl>
              <c:idx val="0"/>
              <c:layout>
                <c:manualLayout>
                  <c:x val="7.2833271290606884E-3"/>
                  <c:y val="-0.2706712887986835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32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 smtClean="0"/>
                      <a:t>19,8%</a:t>
                    </a:r>
                    <a:endParaRPr lang="en-US" sz="3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70531264994144"/>
                      <c:h val="0.148213001801989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23B-4723-AD3B-72882782B3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RESUMEN!$F$31</c:f>
              <c:strCache>
                <c:ptCount val="1"/>
                <c:pt idx="0">
                  <c:v>Trabajo en casa</c:v>
                </c:pt>
              </c:strCache>
            </c:strRef>
          </c:cat>
          <c:val>
            <c:numRef>
              <c:f>RESUMEN!$H$31</c:f>
              <c:numCache>
                <c:formatCode>0%</c:formatCode>
                <c:ptCount val="1"/>
                <c:pt idx="0">
                  <c:v>0.2122579514588627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3B-4723-AD3B-72882782B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600" b="0" dirty="0" smtClean="0"/>
              <a:t>¿Cuántas </a:t>
            </a:r>
            <a:r>
              <a:rPr lang="es-CO" sz="1600" b="0" dirty="0"/>
              <a:t>personas iniciarían operación en planta de manera presencial?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6415581482384423"/>
          <c:y val="0.2154745354121099"/>
          <c:w val="0.69708845009511244"/>
          <c:h val="0.64100448416372113"/>
        </c:manualLayout>
      </c:layout>
      <c:doughnutChart>
        <c:varyColors val="1"/>
        <c:ser>
          <c:idx val="0"/>
          <c:order val="0"/>
          <c:spPr>
            <a:solidFill>
              <a:srgbClr val="003296"/>
            </a:solidFill>
          </c:spPr>
          <c:dPt>
            <c:idx val="0"/>
            <c:bubble3D val="0"/>
            <c:spPr>
              <a:solidFill>
                <a:srgbClr val="0032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52-45B0-B464-7D15A4274E16}"/>
              </c:ext>
            </c:extLst>
          </c:dPt>
          <c:dLbls>
            <c:dLbl>
              <c:idx val="0"/>
              <c:layout>
                <c:manualLayout>
                  <c:x val="1.9758521611847234E-2"/>
                  <c:y val="-0.239854143080801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 smtClean="0"/>
                      <a:t>56,4%</a:t>
                    </a:r>
                    <a:endParaRPr lang="en-US" sz="3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4881588463546"/>
                      <c:h val="0.20246759276528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52-45B0-B464-7D15A4274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RESUMEN!$F$32</c:f>
              <c:strCache>
                <c:ptCount val="1"/>
                <c:pt idx="0">
                  <c:v>Operación en planta</c:v>
                </c:pt>
              </c:strCache>
            </c:strRef>
          </c:cat>
          <c:val>
            <c:numRef>
              <c:f>RESUMEN!$H$32</c:f>
              <c:numCache>
                <c:formatCode>0%</c:formatCode>
                <c:ptCount val="1"/>
                <c:pt idx="0">
                  <c:v>0.52302637343380354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52-45B0-B464-7D15A4274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400" b="0" dirty="0" smtClean="0"/>
              <a:t>¿Cuántas </a:t>
            </a:r>
            <a:r>
              <a:rPr lang="es-CO" sz="1400" b="0" dirty="0"/>
              <a:t>personas que no pertenecen al proceso productivo directamente no pueden realizar teletrabajo o trabajo en casa y se encuentran sin actividad </a:t>
            </a:r>
            <a:r>
              <a:rPr lang="es-CO" sz="1400" b="0" dirty="0" smtClean="0"/>
              <a:t>(cafetería, mensajería)</a:t>
            </a:r>
            <a:endParaRPr lang="es-CO" sz="1400" b="0" dirty="0"/>
          </a:p>
        </c:rich>
      </c:tx>
      <c:layout>
        <c:manualLayout>
          <c:xMode val="edge"/>
          <c:yMode val="edge"/>
          <c:x val="0.1168996159258323"/>
          <c:y val="0.12848621844391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5.5938076326822378E-2"/>
          <c:y val="0.32173228150977368"/>
          <c:w val="0.84547291769300581"/>
          <c:h val="0.5565061560517065"/>
        </c:manualLayout>
      </c:layout>
      <c:doughnutChart>
        <c:varyColors val="1"/>
        <c:ser>
          <c:idx val="0"/>
          <c:order val="0"/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9E-472F-8848-DB2AC3CE439B}"/>
              </c:ext>
            </c:extLst>
          </c:dPt>
          <c:dLbls>
            <c:dLbl>
              <c:idx val="0"/>
              <c:layout>
                <c:manualLayout>
                  <c:x val="9.365270347721593E-3"/>
                  <c:y val="-0.207859900721472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 smtClean="0"/>
                      <a:t>7,8%</a:t>
                    </a:r>
                    <a:endParaRPr lang="en-US" sz="3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53189487669436"/>
                      <c:h val="0.128486218443914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49E-472F-8848-DB2AC3CE4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RESUMEN!$F$43</c:f>
              <c:strCache>
                <c:ptCount val="1"/>
                <c:pt idx="0">
                  <c:v>Personas que no pertenecen al proceso productivo, que no pueden tele trabajar y que están sin actividad </c:v>
                </c:pt>
              </c:strCache>
            </c:strRef>
          </c:cat>
          <c:val>
            <c:numRef>
              <c:f>RESUMEN!$H$43</c:f>
              <c:numCache>
                <c:formatCode>0.0%</c:formatCode>
                <c:ptCount val="1"/>
                <c:pt idx="0">
                  <c:v>0.15036362043283974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9E-472F-8848-DB2AC3CE4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400"/>
              <a:t>Cambio en turnos</a:t>
            </a:r>
            <a:r>
              <a:rPr lang="es-CO" sz="2400" baseline="0"/>
              <a:t> de trabajo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Turnos habituales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RESUMEN!$C$37:$C$39</c:f>
              <c:strCache>
                <c:ptCount val="3"/>
                <c:pt idx="0">
                  <c:v>1 turno</c:v>
                </c:pt>
                <c:pt idx="1">
                  <c:v>2 turnos</c:v>
                </c:pt>
                <c:pt idx="2">
                  <c:v>3 o más turnos</c:v>
                </c:pt>
              </c:strCache>
            </c:strRef>
          </c:cat>
          <c:val>
            <c:numRef>
              <c:f>RESUMEN!$E$37:$E$39</c:f>
              <c:numCache>
                <c:formatCode>0%</c:formatCode>
                <c:ptCount val="3"/>
                <c:pt idx="0">
                  <c:v>0.4208754208754209</c:v>
                </c:pt>
                <c:pt idx="1">
                  <c:v>0.13131313131313133</c:v>
                </c:pt>
                <c:pt idx="2">
                  <c:v>0.44781144781144783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73-4C5E-B7E9-0DFCCE8432A0}"/>
            </c:ext>
          </c:extLst>
        </c:ser>
        <c:ser>
          <c:idx val="1"/>
          <c:order val="1"/>
          <c:tx>
            <c:v>Turnos cuando entre o pueda entrar en operación</c:v>
          </c:tx>
          <c:spPr>
            <a:solidFill>
              <a:srgbClr val="A81897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RESUMEN!$E$46:$E$48</c:f>
              <c:numCache>
                <c:formatCode>0%</c:formatCode>
                <c:ptCount val="3"/>
                <c:pt idx="0">
                  <c:v>0.30714285714285716</c:v>
                </c:pt>
                <c:pt idx="1">
                  <c:v>0.24285714285714285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73-4C5E-B7E9-0DFCCE843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007055"/>
        <c:axId val="18007471"/>
      </c:barChart>
      <c:catAx>
        <c:axId val="18007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007471"/>
        <c:crosses val="autoZero"/>
        <c:auto val="1"/>
        <c:lblAlgn val="ctr"/>
        <c:lblOffset val="100"/>
        <c:noMultiLvlLbl val="0"/>
      </c:catAx>
      <c:valAx>
        <c:axId val="1800747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00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073581035642959"/>
          <c:y val="0.13637003963790964"/>
          <c:w val="0.7534432723854505"/>
          <c:h val="4.941061964977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800"/>
              <a:t> Durante el período de aislamiento obligatorio, ¿qué estrategias ha adoptado la empresa?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RESUMEN!$C$52:$C$64</c:f>
              <c:strCache>
                <c:ptCount val="13"/>
                <c:pt idx="0">
                  <c:v>Suspensión de actividades hasta por 120 días </c:v>
                </c:pt>
                <c:pt idx="1">
                  <c:v>Revisar la convención o pacto colectivos vigentes previo acuerdo con trabajadores</c:v>
                </c:pt>
                <c:pt idx="2">
                  <c:v>Suspensión de contratos de trabajo por fuerza mayor </c:v>
                </c:pt>
                <c:pt idx="3">
                  <c:v>Licencia no remunerada</c:v>
                </c:pt>
                <c:pt idx="4">
                  <c:v>Otras, Cuales?</c:v>
                </c:pt>
                <c:pt idx="5">
                  <c:v>Disminución de salarios previo acuerdo con trabajadores</c:v>
                </c:pt>
                <c:pt idx="6">
                  <c:v>Modificación de la jornada laboral previo acuerdo con trabajadores</c:v>
                </c:pt>
                <c:pt idx="7">
                  <c:v>Licencia remunerada compensable</c:v>
                </c:pt>
                <c:pt idx="8">
                  <c:v>Teletrabajo</c:v>
                </c:pt>
                <c:pt idx="9">
                  <c:v>Ajustar turnos para mantener la misma capacidad de producción</c:v>
                </c:pt>
                <c:pt idx="10">
                  <c:v>Jornada laboral flexible</c:v>
                </c:pt>
                <c:pt idx="11">
                  <c:v>Anticipar vacaciones</c:v>
                </c:pt>
                <c:pt idx="12">
                  <c:v>Trabajo en casa</c:v>
                </c:pt>
              </c:strCache>
            </c:strRef>
          </c:cat>
          <c:val>
            <c:numRef>
              <c:f>RESUMEN!$E$52:$E$64</c:f>
              <c:numCache>
                <c:formatCode>0%</c:formatCode>
                <c:ptCount val="13"/>
                <c:pt idx="0">
                  <c:v>6.1919504643962852E-3</c:v>
                </c:pt>
                <c:pt idx="1">
                  <c:v>1.5479876160990712E-2</c:v>
                </c:pt>
                <c:pt idx="2">
                  <c:v>8.6687306501547989E-2</c:v>
                </c:pt>
                <c:pt idx="3">
                  <c:v>0.10835913312693499</c:v>
                </c:pt>
                <c:pt idx="4">
                  <c:v>0.10835913312693499</c:v>
                </c:pt>
                <c:pt idx="5">
                  <c:v>0.19504643962848298</c:v>
                </c:pt>
                <c:pt idx="6">
                  <c:v>0.2260061919504644</c:v>
                </c:pt>
                <c:pt idx="7">
                  <c:v>0.22910216718266255</c:v>
                </c:pt>
                <c:pt idx="8">
                  <c:v>0.27863777089783281</c:v>
                </c:pt>
                <c:pt idx="9">
                  <c:v>0.29102167182662536</c:v>
                </c:pt>
                <c:pt idx="10">
                  <c:v>0.46439628482972134</c:v>
                </c:pt>
                <c:pt idx="11">
                  <c:v>0.75851393188854488</c:v>
                </c:pt>
                <c:pt idx="12">
                  <c:v>0.94736842105263153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4-4ABA-AF7F-B6DCA90F6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48174879"/>
        <c:axId val="1748190271"/>
      </c:barChart>
      <c:catAx>
        <c:axId val="1748174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48190271"/>
        <c:crosses val="autoZero"/>
        <c:auto val="1"/>
        <c:lblAlgn val="ctr"/>
        <c:lblOffset val="100"/>
        <c:noMultiLvlLbl val="0"/>
      </c:catAx>
      <c:valAx>
        <c:axId val="1748190271"/>
        <c:scaling>
          <c:orientation val="minMax"/>
          <c:max val="1.1000000000000001"/>
        </c:scaling>
        <c:delete val="1"/>
        <c:axPos val="b"/>
        <c:numFmt formatCode="0%" sourceLinked="1"/>
        <c:majorTickMark val="out"/>
        <c:minorTickMark val="none"/>
        <c:tickLblPos val="nextTo"/>
        <c:crossAx val="1748174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400"/>
              <a:t>En su empresa, ¿cuántas personas mayores de 60 hay actualmente?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8C-4A98-9920-8B1BD4490B8C}"/>
              </c:ext>
            </c:extLst>
          </c:dPt>
          <c:dLbls>
            <c:dLbl>
              <c:idx val="0"/>
              <c:layout>
                <c:manualLayout>
                  <c:x val="6.9900370000713146E-3"/>
                  <c:y val="-0.252452526177984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1,5%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8C-4A98-9920-8B1BD4490B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RESUMEN!$F$67</c:f>
              <c:strCache>
                <c:ptCount val="1"/>
                <c:pt idx="0">
                  <c:v>Personas mayores de 60</c:v>
                </c:pt>
              </c:strCache>
            </c:strRef>
          </c:cat>
          <c:val>
            <c:numRef>
              <c:f>RESUMEN!$H$67</c:f>
              <c:numCache>
                <c:formatCode>0.0%</c:formatCode>
                <c:ptCount val="1"/>
                <c:pt idx="0">
                  <c:v>1.913607289932533E-2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8C-4A98-9920-8B1BD4490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2400"/>
              <a:t>De las personas mayores de 60, ¿qué porcentaje puede teletrabajar o trabajar en casa?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A81897"/>
            </a:solidFill>
          </c:spPr>
          <c:dPt>
            <c:idx val="0"/>
            <c:bubble3D val="0"/>
            <c:spPr>
              <a:solidFill>
                <a:srgbClr val="A818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F8-4589-8818-F2E4913ADACC}"/>
              </c:ext>
            </c:extLst>
          </c:dPt>
          <c:dLbls>
            <c:dLbl>
              <c:idx val="0"/>
              <c:layout>
                <c:manualLayout>
                  <c:x val="-2.1886275806611032E-2"/>
                  <c:y val="-0.243193590055859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16,0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F8-4589-8818-F2E4913ADAC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RESUMEN!$D$70</c:f>
              <c:numCache>
                <c:formatCode>General</c:formatCode>
                <c:ptCount val="1"/>
                <c:pt idx="0">
                  <c:v>16.94383786678284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F8-4589-8818-F2E4913AD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800"/>
              <a:t>En su empresa, ¿cuántas personas con morbilidades preexistentes identificadas como factores de riesgo para COVID-19 hay actualmente?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0C-4E14-9B87-2C359F304341}"/>
              </c:ext>
            </c:extLst>
          </c:dPt>
          <c:dLbls>
            <c:dLbl>
              <c:idx val="0"/>
              <c:layout>
                <c:manualLayout>
                  <c:x val="4.1059852183238524E-3"/>
                  <c:y val="-0.241236790784013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4,1%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B0C-4E14-9B87-2C359F3043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RESUMEN!$F$73</c:f>
              <c:strCache>
                <c:ptCount val="1"/>
                <c:pt idx="0">
                  <c:v>17. En su empresa, ¿cuántas personas con morbilidades preexistentes identificadas como factores de riesgo para COVID-19 hay actualmente?</c:v>
                </c:pt>
              </c:strCache>
            </c:strRef>
          </c:cat>
          <c:val>
            <c:numRef>
              <c:f>RESUMEN!$H$73</c:f>
              <c:numCache>
                <c:formatCode>0.0%</c:formatCode>
                <c:ptCount val="1"/>
                <c:pt idx="0">
                  <c:v>4.6595987032331553E-2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0C-4E14-9B87-2C359F3043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0.1808</cdr:x>
      <cdr:y>0.18943</cdr:y>
    </cdr:from>
    <cdr:to>
      <cdr:x>0.35736</cdr:x>
      <cdr:y>0.26432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678452" y="1153736"/>
          <a:ext cx="1639098" cy="456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CO" sz="2000" b="1"/>
            <a:t>0,8%</a:t>
          </a:r>
        </a:p>
      </cdr:txBody>
    </cdr:sp>
  </cdr:relSizeAnchor>
  <cdr:relSizeAnchor xmlns:cdr="http://schemas.openxmlformats.org/drawingml/2006/chartDrawing">
    <cdr:from>
      <cdr:x>0.20829</cdr:x>
      <cdr:y>0.18943</cdr:y>
    </cdr:from>
    <cdr:to>
      <cdr:x>0.23555</cdr:x>
      <cdr:y>0.2445</cdr:y>
    </cdr:to>
    <cdr:sp macro="" textlink="">
      <cdr:nvSpPr>
        <cdr:cNvPr id="12" name="Flecha abajo 11"/>
        <cdr:cNvSpPr/>
      </cdr:nvSpPr>
      <cdr:spPr>
        <a:xfrm xmlns:a="http://schemas.openxmlformats.org/drawingml/2006/main" flipV="1">
          <a:off x="1933623" y="1153734"/>
          <a:ext cx="253103" cy="335404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CO"/>
        </a:p>
      </cdr:txBody>
    </cdr:sp>
  </cdr:relSizeAnchor>
  <cdr:relSizeAnchor xmlns:cdr="http://schemas.openxmlformats.org/drawingml/2006/chartDrawing">
    <cdr:from>
      <cdr:x>0.77828</cdr:x>
      <cdr:y>0.58984</cdr:y>
    </cdr:from>
    <cdr:to>
      <cdr:x>0.80723</cdr:x>
      <cdr:y>0.65372</cdr:y>
    </cdr:to>
    <cdr:sp macro="" textlink="">
      <cdr:nvSpPr>
        <cdr:cNvPr id="13" name="Flecha abajo 12"/>
        <cdr:cNvSpPr/>
      </cdr:nvSpPr>
      <cdr:spPr>
        <a:xfrm xmlns:a="http://schemas.openxmlformats.org/drawingml/2006/main">
          <a:off x="7225137" y="3592483"/>
          <a:ext cx="268758" cy="389070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CO"/>
        </a:p>
      </cdr:txBody>
    </cdr:sp>
  </cdr:relSizeAnchor>
  <cdr:relSizeAnchor xmlns:cdr="http://schemas.openxmlformats.org/drawingml/2006/chartDrawing">
    <cdr:from>
      <cdr:x>0.75802</cdr:x>
      <cdr:y>0.58543</cdr:y>
    </cdr:from>
    <cdr:to>
      <cdr:x>0.94212</cdr:x>
      <cdr:y>0.66032</cdr:y>
    </cdr:to>
    <cdr:sp macro="" textlink="">
      <cdr:nvSpPr>
        <cdr:cNvPr id="14" name="CuadroTexto 1"/>
        <cdr:cNvSpPr txBox="1"/>
      </cdr:nvSpPr>
      <cdr:spPr>
        <a:xfrm xmlns:a="http://schemas.openxmlformats.org/drawingml/2006/main">
          <a:off x="7037053" y="3565623"/>
          <a:ext cx="1709096" cy="456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2000" b="1"/>
            <a:t>-16,7%</a:t>
          </a:r>
        </a:p>
      </cdr:txBody>
    </cdr:sp>
  </cdr:relSizeAnchor>
  <cdr:relSizeAnchor xmlns:cdr="http://schemas.openxmlformats.org/drawingml/2006/chartDrawing">
    <cdr:from>
      <cdr:x>0.47286</cdr:x>
      <cdr:y>0.4665</cdr:y>
    </cdr:from>
    <cdr:to>
      <cdr:x>0.65696</cdr:x>
      <cdr:y>0.54139</cdr:y>
    </cdr:to>
    <cdr:sp macro="" textlink="">
      <cdr:nvSpPr>
        <cdr:cNvPr id="15" name="CuadroTexto 1"/>
        <cdr:cNvSpPr txBox="1"/>
      </cdr:nvSpPr>
      <cdr:spPr>
        <a:xfrm xmlns:a="http://schemas.openxmlformats.org/drawingml/2006/main">
          <a:off x="4389763" y="2841292"/>
          <a:ext cx="1709096" cy="456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2000" b="1" dirty="0"/>
            <a:t>-3,0%</a:t>
          </a:r>
        </a:p>
      </cdr:txBody>
    </cdr:sp>
  </cdr:relSizeAnchor>
  <cdr:relSizeAnchor xmlns:cdr="http://schemas.openxmlformats.org/drawingml/2006/chartDrawing">
    <cdr:from>
      <cdr:x>0.50114</cdr:x>
      <cdr:y>0.46208</cdr:y>
    </cdr:from>
    <cdr:to>
      <cdr:x>0.53009</cdr:x>
      <cdr:y>0.52596</cdr:y>
    </cdr:to>
    <cdr:sp macro="" textlink="">
      <cdr:nvSpPr>
        <cdr:cNvPr id="8" name="Flecha abajo 7"/>
        <cdr:cNvSpPr/>
      </cdr:nvSpPr>
      <cdr:spPr>
        <a:xfrm xmlns:a="http://schemas.openxmlformats.org/drawingml/2006/main">
          <a:off x="4652301" y="2814371"/>
          <a:ext cx="268758" cy="389070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CO"/>
        </a:p>
      </cdr:txBody>
    </cdr:sp>
  </cdr:relSizeAnchor>
  <cdr:relSizeAnchor xmlns:cdr="http://schemas.openxmlformats.org/drawingml/2006/chartDrawing">
    <cdr:from>
      <cdr:x>0.40931</cdr:x>
      <cdr:y>0.13112</cdr:y>
    </cdr:from>
    <cdr:to>
      <cdr:x>0.66054</cdr:x>
      <cdr:y>0.31115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4362994" y="875212"/>
          <a:ext cx="2677886" cy="120178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dirty="0" smtClean="0"/>
            <a:t>EMPLEOS TOTALES </a:t>
          </a:r>
        </a:p>
        <a:p xmlns:a="http://schemas.openxmlformats.org/drawingml/2006/main">
          <a:r>
            <a:rPr lang="es-ES" sz="1200" dirty="0" smtClean="0"/>
            <a:t>Empleos Febrero 2020: 221.017</a:t>
          </a:r>
        </a:p>
        <a:p xmlns:a="http://schemas.openxmlformats.org/drawingml/2006/main">
          <a:r>
            <a:rPr lang="es-ES" sz="1200" dirty="0" smtClean="0"/>
            <a:t>Empleos Abril: 214.402</a:t>
          </a:r>
        </a:p>
        <a:p xmlns:a="http://schemas.openxmlformats.org/drawingml/2006/main">
          <a:r>
            <a:rPr lang="es-ES" sz="1200" dirty="0" smtClean="0"/>
            <a:t>Variación: </a:t>
          </a:r>
          <a:r>
            <a:rPr lang="es-ES" sz="1200" b="1" dirty="0" smtClean="0">
              <a:solidFill>
                <a:srgbClr val="FF0000"/>
              </a:solidFill>
            </a:rPr>
            <a:t>-3,0%</a:t>
          </a:r>
        </a:p>
        <a:p xmlns:a="http://schemas.openxmlformats.org/drawingml/2006/main">
          <a:r>
            <a:rPr lang="es-ES" sz="1200" dirty="0" smtClean="0"/>
            <a:t>Número de empleos: </a:t>
          </a:r>
          <a:r>
            <a:rPr lang="es-ES" sz="1200" b="1" dirty="0" smtClean="0">
              <a:solidFill>
                <a:srgbClr val="FF0000"/>
              </a:solidFill>
            </a:rPr>
            <a:t>-6.615</a:t>
          </a:r>
        </a:p>
        <a:p xmlns:a="http://schemas.openxmlformats.org/drawingml/2006/main">
          <a:endParaRPr lang="es-CO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0.69653</cdr:x>
      <cdr:y>0.84987</cdr:y>
    </cdr:from>
    <cdr:to>
      <cdr:x>0.8774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466268" y="5176234"/>
          <a:ext cx="167908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1100"/>
            <a:t>*Promedio</a:t>
          </a:r>
          <a:r>
            <a:rPr lang="es-CO" sz="1100" baseline="0"/>
            <a:t> ponderado por empleo</a:t>
          </a:r>
          <a:endParaRPr lang="es-CO" sz="1100"/>
        </a:p>
      </cdr:txBody>
    </cdr:sp>
  </cdr:relSizeAnchor>
  <cdr:relSizeAnchor xmlns:cdr="http://schemas.openxmlformats.org/drawingml/2006/chartDrawing">
    <cdr:from>
      <cdr:x>0.76734</cdr:x>
      <cdr:y>0.40969</cdr:y>
    </cdr:from>
    <cdr:to>
      <cdr:x>0.8396</cdr:x>
      <cdr:y>0.5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7123627" y="2495282"/>
          <a:ext cx="670774" cy="55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CO" sz="1100"/>
        </a:p>
      </cdr:txBody>
    </cdr:sp>
  </cdr:relSizeAnchor>
  <cdr:relSizeAnchor xmlns:cdr="http://schemas.openxmlformats.org/drawingml/2006/chartDrawing">
    <cdr:from>
      <cdr:x>0.52648</cdr:x>
      <cdr:y>0.54739</cdr:y>
    </cdr:from>
    <cdr:to>
      <cdr:x>0.61029</cdr:x>
      <cdr:y>0.64871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3883076" y="2845165"/>
          <a:ext cx="618147" cy="526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3200" b="1" dirty="0"/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0.69653</cdr:x>
      <cdr:y>0.84987</cdr:y>
    </cdr:from>
    <cdr:to>
      <cdr:x>0.8774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466268" y="5176234"/>
          <a:ext cx="167908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1100"/>
            <a:t>*Promedio</a:t>
          </a:r>
          <a:r>
            <a:rPr lang="es-CO" sz="1100" baseline="0"/>
            <a:t> ponderado por empleo</a:t>
          </a:r>
          <a:endParaRPr lang="es-CO" sz="1100"/>
        </a:p>
      </cdr:txBody>
    </cdr:sp>
  </cdr:relSizeAnchor>
  <cdr:relSizeAnchor xmlns:cdr="http://schemas.openxmlformats.org/drawingml/2006/chartDrawing">
    <cdr:from>
      <cdr:x>0.76734</cdr:x>
      <cdr:y>0.40969</cdr:y>
    </cdr:from>
    <cdr:to>
      <cdr:x>0.8396</cdr:x>
      <cdr:y>0.5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7123627" y="2495282"/>
          <a:ext cx="670774" cy="55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CO" sz="1100"/>
        </a:p>
      </cdr:txBody>
    </cdr:sp>
  </cdr:relSizeAnchor>
  <cdr:relSizeAnchor xmlns:cdr="http://schemas.openxmlformats.org/drawingml/2006/chartDrawing">
    <cdr:from>
      <cdr:x>0.52457</cdr:x>
      <cdr:y>0.51762</cdr:y>
    </cdr:from>
    <cdr:to>
      <cdr:x>0.60838</cdr:x>
      <cdr:y>0.61894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4869823" y="3152641"/>
          <a:ext cx="778099" cy="617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3200" b="1"/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0.75977</cdr:x>
      <cdr:y>0.8916</cdr:y>
    </cdr:from>
    <cdr:to>
      <cdr:x>1</cdr:x>
      <cdr:y>0.98631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7053341" y="5430413"/>
          <a:ext cx="2230180" cy="576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1100"/>
            <a:t>*Otro: dependiendo de los resultados de la empresa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550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422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34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038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0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61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569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22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0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905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73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6780-5216-489E-9EED-9A81891A60A0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6E18-337C-4098-9431-F74308B402A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73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Encuesta de Empleo</a:t>
            </a:r>
            <a:br>
              <a:rPr lang="es-ES" dirty="0" smtClean="0"/>
            </a:br>
            <a:r>
              <a:rPr lang="es-ES" dirty="0" smtClean="0"/>
              <a:t>Total Nacional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ANDI</a:t>
            </a:r>
          </a:p>
          <a:p>
            <a:r>
              <a:rPr lang="es-ES" dirty="0" smtClean="0"/>
              <a:t>Junio 2020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304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744583" y="91440"/>
          <a:ext cx="10659291" cy="667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59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66176"/>
              </p:ext>
            </p:extLst>
          </p:nvPr>
        </p:nvGraphicFramePr>
        <p:xfrm>
          <a:off x="0" y="1088073"/>
          <a:ext cx="4295427" cy="498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18838"/>
              </p:ext>
            </p:extLst>
          </p:nvPr>
        </p:nvGraphicFramePr>
        <p:xfrm>
          <a:off x="3790035" y="1088073"/>
          <a:ext cx="4905772" cy="5334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662643"/>
              </p:ext>
            </p:extLst>
          </p:nvPr>
        </p:nvGraphicFramePr>
        <p:xfrm>
          <a:off x="8220892" y="287383"/>
          <a:ext cx="3971108" cy="6227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024309" y="287383"/>
            <a:ext cx="1043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 partir del momento en que se permitió o se permita la operación de su empresa: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82665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06188"/>
              </p:ext>
            </p:extLst>
          </p:nvPr>
        </p:nvGraphicFramePr>
        <p:xfrm>
          <a:off x="1454239" y="383683"/>
          <a:ext cx="9283521" cy="609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76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713444"/>
              </p:ext>
            </p:extLst>
          </p:nvPr>
        </p:nvGraphicFramePr>
        <p:xfrm>
          <a:off x="1031967" y="130629"/>
          <a:ext cx="10071462" cy="662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558181" y="5089322"/>
            <a:ext cx="26869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Otros: Reducción beneficios extralegales, Vacaciones acumuladas, Terminación de contratos temporales, Licencia remunerada 100%</a:t>
            </a:r>
          </a:p>
          <a:p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80416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/>
          </p:nvPr>
        </p:nvGraphicFramePr>
        <p:xfrm>
          <a:off x="-520504" y="984740"/>
          <a:ext cx="5973502" cy="506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 noGrp="1"/>
          </p:cNvGraphicFramePr>
          <p:nvPr>
            <p:extLst/>
          </p:nvPr>
        </p:nvGraphicFramePr>
        <p:xfrm>
          <a:off x="4642337" y="984740"/>
          <a:ext cx="7375581" cy="519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263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 noGrp="1"/>
          </p:cNvGraphicFramePr>
          <p:nvPr>
            <p:extLst/>
          </p:nvPr>
        </p:nvGraphicFramePr>
        <p:xfrm>
          <a:off x="-374561" y="953425"/>
          <a:ext cx="6311127" cy="537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 noGrp="1"/>
          </p:cNvGraphicFramePr>
          <p:nvPr>
            <p:extLst/>
          </p:nvPr>
        </p:nvGraphicFramePr>
        <p:xfrm>
          <a:off x="4726746" y="1080035"/>
          <a:ext cx="7333378" cy="537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267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1018903" y="222069"/>
          <a:ext cx="10006148" cy="643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8504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267</Words>
  <Application>Microsoft Office PowerPoint</Application>
  <PresentationFormat>Panorámica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Encuesta de Empleo Total Nacional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ANDI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Encuesta de Empleo</dc:title>
  <dc:creator>Mariana Gutierrez Bernal</dc:creator>
  <cp:lastModifiedBy>Mariana Gutierrez Bernal</cp:lastModifiedBy>
  <cp:revision>35</cp:revision>
  <dcterms:created xsi:type="dcterms:W3CDTF">2020-05-13T14:52:14Z</dcterms:created>
  <dcterms:modified xsi:type="dcterms:W3CDTF">2020-06-30T13:58:23Z</dcterms:modified>
</cp:coreProperties>
</file>